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8" r:id="rId2"/>
    <p:sldId id="273" r:id="rId3"/>
    <p:sldId id="279" r:id="rId4"/>
    <p:sldId id="280" r:id="rId5"/>
    <p:sldId id="282" r:id="rId6"/>
    <p:sldId id="281" r:id="rId7"/>
    <p:sldId id="293" r:id="rId8"/>
    <p:sldId id="294" r:id="rId9"/>
    <p:sldId id="296" r:id="rId10"/>
    <p:sldId id="295" r:id="rId11"/>
    <p:sldId id="272" r:id="rId12"/>
    <p:sldId id="298" r:id="rId13"/>
    <p:sldId id="28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5"/>
      <c:rotY val="50"/>
      <c:perspective val="0"/>
    </c:view3D>
    <c:plotArea>
      <c:layout>
        <c:manualLayout>
          <c:layoutTarget val="inner"/>
          <c:xMode val="edge"/>
          <c:yMode val="edge"/>
          <c:x val="0.13981531430696417"/>
          <c:y val="0"/>
          <c:w val="0.78561560470558434"/>
          <c:h val="0.9116278761366346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тыс.руб.</c:v>
                </c:pt>
              </c:strCache>
            </c:strRef>
          </c:tx>
          <c:spPr>
            <a:ln w="22860">
              <a:solidFill>
                <a:schemeClr val="tx1"/>
              </a:solidFill>
              <a:prstDash val="solid"/>
            </a:ln>
          </c:spPr>
          <c:explosion val="56"/>
          <c:dPt>
            <c:idx val="0"/>
            <c:spPr>
              <a:solidFill>
                <a:srgbClr val="00FF00"/>
              </a:solidFill>
              <a:ln w="22860">
                <a:solidFill>
                  <a:schemeClr val="tx1"/>
                </a:solidFill>
                <a:prstDash val="solid"/>
              </a:ln>
            </c:spPr>
          </c:dPt>
          <c:dPt>
            <c:idx val="1"/>
            <c:explosion val="0"/>
            <c:spPr>
              <a:solidFill>
                <a:srgbClr val="FF9900"/>
              </a:solidFill>
              <a:ln w="22860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Sheet1!$B$1:$C$1</c:f>
              <c:numCache>
                <c:formatCode>General</c:formatCode>
                <c:ptCount val="2"/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1002256</c:v>
                </c:pt>
                <c:pt idx="1">
                  <c:v>235629</c:v>
                </c:pt>
              </c:numCache>
            </c:numRef>
          </c:val>
        </c:ser>
      </c:pie3DChart>
      <c:spPr>
        <a:noFill/>
        <a:ln w="1524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110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053346458267509"/>
          <c:y val="4.0701571836962033E-2"/>
          <c:w val="0.6910343295189425"/>
          <c:h val="0.70151557234382333"/>
        </c:manualLayout>
      </c:layout>
      <c:barChart>
        <c:barDir val="col"/>
        <c:grouping val="stacked"/>
        <c:ser>
          <c:idx val="0"/>
          <c:order val="0"/>
          <c:tx>
            <c:strRef>
              <c:f>Лист1!$A$5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ru-RU" smtClean="0"/>
                      <a:t>198</a:t>
                    </a:r>
                    <a:r>
                      <a:rPr lang="ru-RU" baseline="0" smtClean="0"/>
                      <a:t> 119</a:t>
                    </a:r>
                    <a:r>
                      <a:rPr lang="en-US" smtClean="0"/>
                      <a:t>,0   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ru-RU" smtClean="0"/>
                      <a:t>196</a:t>
                    </a:r>
                    <a:r>
                      <a:rPr lang="ru-RU" baseline="0" smtClean="0"/>
                      <a:t> 177,0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Лист1!$B$4:$C$4</c:f>
              <c:strCache>
                <c:ptCount val="2"/>
                <c:pt idx="0">
                  <c:v>Уточненный план на 2021 год </c:v>
                </c:pt>
                <c:pt idx="1">
                  <c:v>Фактическое поступление за 2021 год</c:v>
                </c:pt>
              </c:strCache>
            </c:strRef>
          </c:cat>
          <c:val>
            <c:numRef>
              <c:f>Лист1!$B$5:$C$5</c:f>
              <c:numCache>
                <c:formatCode>_-* #,##0.0_р_._-;\-* #,##0.0_р_._-;_-* "-"??_р_._-;_-@_-</c:formatCode>
                <c:ptCount val="2"/>
                <c:pt idx="0">
                  <c:v>198119</c:v>
                </c:pt>
                <c:pt idx="1">
                  <c:v>196177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96-4F81-89A1-E54627A9E183}"/>
            </c:ext>
          </c:extLst>
        </c:ser>
        <c:ser>
          <c:idx val="1"/>
          <c:order val="1"/>
          <c:tx>
            <c:strRef>
              <c:f>Лист1!$A$6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ru-RU" smtClean="0"/>
                      <a:t>36</a:t>
                    </a:r>
                    <a:r>
                      <a:rPr lang="ru-RU" baseline="0" smtClean="0"/>
                      <a:t> 091,0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ru-RU" smtClean="0"/>
                      <a:t>39</a:t>
                    </a:r>
                    <a:r>
                      <a:rPr lang="ru-RU" baseline="0" smtClean="0"/>
                      <a:t> 452,0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Лист1!$B$4:$C$4</c:f>
              <c:strCache>
                <c:ptCount val="2"/>
                <c:pt idx="0">
                  <c:v>Уточненный план на 2021 год </c:v>
                </c:pt>
                <c:pt idx="1">
                  <c:v>Фактическое поступление за 2021 год</c:v>
                </c:pt>
              </c:strCache>
            </c:strRef>
          </c:cat>
          <c:val>
            <c:numRef>
              <c:f>Лист1!$B$6:$C$6</c:f>
              <c:numCache>
                <c:formatCode>_-* #,##0.0_р_._-;\-* #,##0.0_р_._-;_-* "-"??_р_._-;_-@_-</c:formatCode>
                <c:ptCount val="2"/>
                <c:pt idx="0">
                  <c:v>36091</c:v>
                </c:pt>
                <c:pt idx="1">
                  <c:v>39452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96-4F81-89A1-E54627A9E183}"/>
            </c:ext>
          </c:extLst>
        </c:ser>
        <c:ser>
          <c:idx val="2"/>
          <c:order val="2"/>
          <c:tx>
            <c:strRef>
              <c:f>Лист1!$A$7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ru-RU" smtClean="0"/>
                      <a:t>1</a:t>
                    </a:r>
                    <a:r>
                      <a:rPr lang="ru-RU" baseline="0" smtClean="0"/>
                      <a:t> 027 099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ru-RU" smtClean="0"/>
                      <a:t>1</a:t>
                    </a:r>
                    <a:r>
                      <a:rPr lang="ru-RU" baseline="0" smtClean="0"/>
                      <a:t> 002257</a:t>
                    </a:r>
                    <a:r>
                      <a:rPr lang="en-US" smtClean="0"/>
                      <a:t>   </a:t>
                    </a:r>
                    <a:endParaRPr lang="en-US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Лист1!$B$4:$C$4</c:f>
              <c:strCache>
                <c:ptCount val="2"/>
                <c:pt idx="0">
                  <c:v>Уточненный план на 2021 год </c:v>
                </c:pt>
                <c:pt idx="1">
                  <c:v>Фактическое поступление за 2021 год</c:v>
                </c:pt>
              </c:strCache>
            </c:strRef>
          </c:cat>
          <c:val>
            <c:numRef>
              <c:f>Лист1!$B$7:$C$7</c:f>
              <c:numCache>
                <c:formatCode>_-* #,##0.0_р_._-;\-* #,##0.0_р_._-;_-* "-"??_р_._-;_-@_-</c:formatCode>
                <c:ptCount val="2"/>
                <c:pt idx="0">
                  <c:v>1027099</c:v>
                </c:pt>
                <c:pt idx="1">
                  <c:v>1002257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596-4F81-89A1-E54627A9E183}"/>
            </c:ext>
          </c:extLst>
        </c:ser>
        <c:gapWidth val="98"/>
        <c:overlap val="100"/>
        <c:axId val="140408704"/>
        <c:axId val="140410240"/>
      </c:barChart>
      <c:catAx>
        <c:axId val="14040870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410240"/>
        <c:crosses val="autoZero"/>
        <c:auto val="1"/>
        <c:lblAlgn val="ctr"/>
        <c:lblOffset val="100"/>
      </c:catAx>
      <c:valAx>
        <c:axId val="140410240"/>
        <c:scaling>
          <c:orientation val="minMax"/>
        </c:scaling>
        <c:axPos val="l"/>
        <c:majorGridlines/>
        <c:numFmt formatCode="_-* #,##0.0_р_._-;\-* #,##0.0_р_._-;_-* &quot;-&quot;??_р_._-;_-@_-" sourceLinked="1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408704"/>
        <c:crosses val="autoZero"/>
        <c:crossBetween val="between"/>
      </c:valAx>
      <c:spPr>
        <a:ln>
          <a:solidFill>
            <a:sysClr val="window" lastClr="FFFFFF">
              <a:alpha val="83000"/>
            </a:sysClr>
          </a:solidFill>
        </a:ln>
      </c:spPr>
    </c:plotArea>
    <c:legend>
      <c:legendPos val="b"/>
      <c:layout>
        <c:manualLayout>
          <c:xMode val="edge"/>
          <c:yMode val="edge"/>
          <c:x val="1.6560211947776435E-2"/>
          <c:y val="0.89113953663500101"/>
          <c:w val="0.96403491009960063"/>
          <c:h val="9.122348040184447E-2"/>
        </c:manualLayout>
      </c:layout>
      <c:txPr>
        <a:bodyPr/>
        <a:lstStyle/>
        <a:p>
          <a:pPr algn="just"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1"/>
          <c:cat>
            <c:strRef>
              <c:f>Лист1!$A$2:$A$5</c:f>
              <c:strCache>
                <c:ptCount val="4"/>
                <c:pt idx="0">
                  <c:v>Налог на доходы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157571</c:v>
                </c:pt>
                <c:pt idx="1">
                  <c:v>31425</c:v>
                </c:pt>
                <c:pt idx="2">
                  <c:v>5814</c:v>
                </c:pt>
                <c:pt idx="3">
                  <c:v>1367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2187226596675414E-2"/>
          <c:y val="8.7039676368701011E-2"/>
          <c:w val="0.5445109361329834"/>
          <c:h val="0.821012692666201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explosion val="6"/>
          </c:dPt>
          <c:dPt>
            <c:idx val="1"/>
            <c:explosion val="3"/>
          </c:dPt>
          <c:dPt>
            <c:idx val="2"/>
            <c:explosion val="6"/>
          </c:dPt>
          <c:dPt>
            <c:idx val="3"/>
            <c:explosion val="0"/>
          </c:dPt>
          <c:dLbls>
            <c:dLbl>
              <c:idx val="0"/>
              <c:layout>
                <c:manualLayout>
                  <c:x val="-1.1973807961504811E-2"/>
                  <c:y val="4.8859267686799795E-2"/>
                </c:manualLayout>
              </c:layout>
              <c:showVal val="1"/>
            </c:dLbl>
            <c:dLbl>
              <c:idx val="1"/>
              <c:layout>
                <c:manualLayout>
                  <c:x val="2.7184820647419092E-2"/>
                  <c:y val="2.6327118651928022E-3"/>
                </c:manualLayout>
              </c:layout>
              <c:showVal val="1"/>
            </c:dLbl>
            <c:dLbl>
              <c:idx val="2"/>
              <c:layout>
                <c:manualLayout>
                  <c:x val="9.4878608923884746E-3"/>
                  <c:y val="-4.852073475558388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416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6.0705216535433419E-2"/>
                  <c:y val="-3.460649024824202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</a:t>
                    </a:r>
                    <a:r>
                      <a:rPr lang="ru-RU" baseline="0" dirty="0" smtClean="0"/>
                      <a:t> 385</a:t>
                    </a:r>
                    <a:r>
                      <a:rPr lang="ru-RU" dirty="0" smtClean="0"/>
                      <a:t> 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Доходы от использования имущества, находящегося в муниципальной собственности</c:v>
                </c:pt>
                <c:pt idx="1">
                  <c:v>Доходы от реализации материальных и нематериальных активов </c:v>
                </c:pt>
                <c:pt idx="2">
                  <c:v>Доходы от оказания платных услуг и коменсации затратгосударства</c:v>
                </c:pt>
                <c:pt idx="3">
                  <c:v>Доходы от продажи земельных участков</c:v>
                </c:pt>
                <c:pt idx="4">
                  <c:v>Штрафы, санкции</c:v>
                </c:pt>
                <c:pt idx="5">
                  <c:v>Иные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#,##0">
                  <c:v>6784</c:v>
                </c:pt>
                <c:pt idx="1">
                  <c:v>16159</c:v>
                </c:pt>
                <c:pt idx="2" formatCode="#,##0">
                  <c:v>13549</c:v>
                </c:pt>
                <c:pt idx="3" formatCode="#,##0">
                  <c:v>1068</c:v>
                </c:pt>
                <c:pt idx="4">
                  <c:v>1055</c:v>
                </c:pt>
                <c:pt idx="5">
                  <c:v>837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555205599300089"/>
          <c:y val="4.7164670765130812E-2"/>
          <c:w val="0.35111461067366656"/>
          <c:h val="0.85659111250578379"/>
        </c:manualLayout>
      </c:layout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explosion val="25"/>
          <c:dPt>
            <c:idx val="0"/>
            <c:explosion val="17"/>
          </c:dPt>
          <c:dPt>
            <c:idx val="3"/>
            <c:explosion val="17"/>
          </c:dPt>
          <c:dLbls>
            <c:dLbl>
              <c:idx val="0"/>
              <c:layout>
                <c:manualLayout>
                  <c:x val="1.9874474888528049E-2"/>
                  <c:y val="5.2651725735230977E-2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3.8525517085203187E-2"/>
                  <c:y val="-0.11106866859183247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1.6898019088187225E-2"/>
                  <c:y val="3.0081689867158732E-2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-0.22690347981751716"/>
                  <c:y val="0"/>
                </c:manualLayout>
              </c:layout>
              <c:showVal val="1"/>
              <c:showCatName val="1"/>
            </c:dLbl>
            <c:showVal val="1"/>
            <c:showCatName val="1"/>
          </c:dLbls>
          <c:cat>
            <c:strRef>
              <c:f>Лист1!$A$2:$A$5</c:f>
              <c:strCache>
                <c:ptCount val="4"/>
                <c:pt idx="0">
                  <c:v>Дотации </c:v>
                </c:pt>
                <c:pt idx="1">
                  <c:v>Субсидии</c:v>
                </c:pt>
                <c:pt idx="2">
                  <c:v>Субвенция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165501</c:v>
                </c:pt>
                <c:pt idx="1">
                  <c:v>374547.6</c:v>
                </c:pt>
                <c:pt idx="2">
                  <c:v>421109</c:v>
                </c:pt>
                <c:pt idx="3">
                  <c:v>44073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"/>
          <c:y val="0.49801574803149606"/>
          <c:w val="0.54003641732283469"/>
          <c:h val="0.501984251968503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1"/>
          <c:dPt>
            <c:idx val="0"/>
            <c:explosion val="6"/>
            <c:spPr>
              <a:solidFill>
                <a:srgbClr val="6600FF"/>
              </a:solidFill>
            </c:spPr>
          </c:dPt>
          <c:dPt>
            <c:idx val="1"/>
            <c:explosion val="13"/>
            <c:spPr>
              <a:solidFill>
                <a:srgbClr val="990033"/>
              </a:solidFill>
            </c:spPr>
          </c:dPt>
          <c:dPt>
            <c:idx val="2"/>
            <c:explosion val="15"/>
            <c:spPr>
              <a:solidFill>
                <a:srgbClr val="FFFF00"/>
              </a:solidFill>
            </c:spPr>
          </c:dPt>
          <c:dPt>
            <c:idx val="3"/>
            <c:explosion val="16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4"/>
            <c:explosion val="15"/>
            <c:spPr>
              <a:solidFill>
                <a:srgbClr val="FF5050"/>
              </a:solidFill>
            </c:spPr>
          </c:dPt>
          <c:dPt>
            <c:idx val="5"/>
            <c:explosion val="19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6"/>
            <c:explosion val="23"/>
          </c:dPt>
          <c:dPt>
            <c:idx val="7"/>
            <c:explosion val="2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1"/>
              <c:layout>
                <c:manualLayout>
                  <c:x val="-1.8483103674540681E-2"/>
                  <c:y val="7.3476870078740153E-2"/>
                </c:manualLayout>
              </c:layout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8,</a:t>
                    </a:r>
                    <a:r>
                      <a:rPr lang="ru-RU" smtClean="0"/>
                      <a:t>7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3,</a:t>
                    </a:r>
                    <a:r>
                      <a:rPr lang="ru-RU" dirty="0" smtClean="0"/>
                      <a:t>8</a:t>
                    </a:r>
                  </a:p>
                </c:rich>
              </c:tx>
              <c:showVal val="1"/>
            </c:dLbl>
            <c:showVal val="1"/>
            <c:showLeaderLines val="1"/>
          </c:dLbls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65.5</c:v>
                </c:pt>
                <c:pt idx="1">
                  <c:v>5.9</c:v>
                </c:pt>
                <c:pt idx="2">
                  <c:v>0.60000000000000064</c:v>
                </c:pt>
                <c:pt idx="3">
                  <c:v>1.5</c:v>
                </c:pt>
                <c:pt idx="4">
                  <c:v>9.9</c:v>
                </c:pt>
                <c:pt idx="5">
                  <c:v>8.4</c:v>
                </c:pt>
                <c:pt idx="6">
                  <c:v>8.2000000000000011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9BE1D9-4093-4181-A948-B206C67C6CEF}" type="doc">
      <dgm:prSet loTypeId="urn:microsoft.com/office/officeart/2005/8/layout/l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AA52E0-2119-46CD-928A-78F6DF81CB26}">
      <dgm:prSet phldrT="[Текст]" custT="1"/>
      <dgm:spPr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101600" prst="riblet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gm:spPr>
      <dgm:t>
        <a:bodyPr/>
        <a:lstStyle/>
        <a:p>
          <a:r>
            <a:rPr lang="ru-RU" sz="3000" dirty="0" smtClean="0"/>
            <a:t>доходы, </a:t>
          </a:r>
        </a:p>
        <a:p>
          <a:r>
            <a:rPr lang="ru-RU" sz="3000" dirty="0" smtClean="0"/>
            <a:t>тыс. руб.</a:t>
          </a:r>
          <a:endParaRPr lang="ru-RU" sz="3000" dirty="0"/>
        </a:p>
      </dgm:t>
    </dgm:pt>
    <dgm:pt modelId="{654AA125-E213-4631-AFB1-AD8797E1D209}" type="parTrans" cxnId="{596C78E3-9265-4639-ABFB-C056D6BC0010}">
      <dgm:prSet/>
      <dgm:spPr/>
      <dgm:t>
        <a:bodyPr/>
        <a:lstStyle/>
        <a:p>
          <a:endParaRPr lang="ru-RU"/>
        </a:p>
      </dgm:t>
    </dgm:pt>
    <dgm:pt modelId="{28C84669-C4F6-4CB7-96D0-5C367C0758EF}" type="sibTrans" cxnId="{596C78E3-9265-4639-ABFB-C056D6BC0010}">
      <dgm:prSet/>
      <dgm:spPr/>
      <dgm:t>
        <a:bodyPr/>
        <a:lstStyle/>
        <a:p>
          <a:endParaRPr lang="ru-RU"/>
        </a:p>
      </dgm:t>
    </dgm:pt>
    <dgm:pt modelId="{93A97342-DD81-40CB-9F4A-3EAE777CC437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effectLst>
          <a:glow rad="101600">
            <a:schemeClr val="accent1">
              <a:satMod val="175000"/>
              <a:alpha val="40000"/>
            </a:schemeClr>
          </a:glow>
          <a:innerShdw blurRad="114300">
            <a:prstClr val="black"/>
          </a:innerShdw>
        </a:effectLst>
      </dgm:spPr>
      <dgm:t>
        <a:bodyPr/>
        <a:lstStyle/>
        <a:p>
          <a:r>
            <a:rPr lang="ru-RU" sz="3000" dirty="0" smtClean="0"/>
            <a:t>расходы, </a:t>
          </a:r>
        </a:p>
        <a:p>
          <a:r>
            <a:rPr lang="ru-RU" sz="3000" dirty="0" smtClean="0"/>
            <a:t>тыс. руб.</a:t>
          </a:r>
          <a:endParaRPr lang="ru-RU" sz="3000" dirty="0"/>
        </a:p>
      </dgm:t>
    </dgm:pt>
    <dgm:pt modelId="{8A8B99AC-F5A1-48C2-B43B-029E3BA189EA}" type="parTrans" cxnId="{4615BAAA-09C1-4C84-AD2B-A9E0DD2DAE2C}">
      <dgm:prSet/>
      <dgm:spPr/>
      <dgm:t>
        <a:bodyPr/>
        <a:lstStyle/>
        <a:p>
          <a:endParaRPr lang="ru-RU"/>
        </a:p>
      </dgm:t>
    </dgm:pt>
    <dgm:pt modelId="{DF4B01AF-020D-47DD-A7FE-DD88B5C33FE4}" type="sibTrans" cxnId="{4615BAAA-09C1-4C84-AD2B-A9E0DD2DAE2C}">
      <dgm:prSet/>
      <dgm:spPr/>
      <dgm:t>
        <a:bodyPr/>
        <a:lstStyle/>
        <a:p>
          <a:endParaRPr lang="ru-RU"/>
        </a:p>
      </dgm:t>
    </dgm:pt>
    <dgm:pt modelId="{DE2AF38F-7051-4F57-BE85-6EA5EB24CD8F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sz="3600" b="1" dirty="0" smtClean="0"/>
            <a:t>1 249 189,8</a:t>
          </a:r>
          <a:endParaRPr lang="ru-RU" sz="3600" b="1" dirty="0"/>
        </a:p>
      </dgm:t>
    </dgm:pt>
    <dgm:pt modelId="{425DD77E-C01C-4F3D-AC11-961DDEE56FC9}" type="parTrans" cxnId="{869FB595-E7E0-4151-899A-14FA00407A01}">
      <dgm:prSet/>
      <dgm:spPr/>
      <dgm:t>
        <a:bodyPr/>
        <a:lstStyle/>
        <a:p>
          <a:endParaRPr lang="ru-RU"/>
        </a:p>
      </dgm:t>
    </dgm:pt>
    <dgm:pt modelId="{A05E5DFF-23E1-41E9-BEAD-357E452E2086}" type="sibTrans" cxnId="{869FB595-E7E0-4151-899A-14FA00407A01}">
      <dgm:prSet/>
      <dgm:spPr/>
      <dgm:t>
        <a:bodyPr/>
        <a:lstStyle/>
        <a:p>
          <a:endParaRPr lang="ru-RU"/>
        </a:p>
      </dgm:t>
    </dgm:pt>
    <dgm:pt modelId="{DF978DB5-6DC0-4DBD-AE7C-53353881D037}">
      <dgm:prSet phldrT="[Текст]" custT="1"/>
      <dgm:spPr/>
      <dgm:t>
        <a:bodyPr/>
        <a:lstStyle/>
        <a:p>
          <a:r>
            <a:rPr lang="ru-RU" sz="3000" dirty="0" smtClean="0"/>
            <a:t>дефицит,</a:t>
          </a:r>
        </a:p>
        <a:p>
          <a:r>
            <a:rPr lang="ru-RU" sz="3000" dirty="0" smtClean="0"/>
            <a:t>тыс. руб.</a:t>
          </a:r>
          <a:endParaRPr lang="ru-RU" sz="3000" dirty="0"/>
        </a:p>
      </dgm:t>
    </dgm:pt>
    <dgm:pt modelId="{160C3379-562E-4AEF-85B1-82568019826D}" type="parTrans" cxnId="{63F2CDD5-E774-49E6-9BA3-DBAF58BA6E85}">
      <dgm:prSet/>
      <dgm:spPr/>
      <dgm:t>
        <a:bodyPr/>
        <a:lstStyle/>
        <a:p>
          <a:endParaRPr lang="ru-RU"/>
        </a:p>
      </dgm:t>
    </dgm:pt>
    <dgm:pt modelId="{903BE033-2319-4381-B626-ABC44FFD5F71}" type="sibTrans" cxnId="{63F2CDD5-E774-49E6-9BA3-DBAF58BA6E85}">
      <dgm:prSet/>
      <dgm:spPr/>
      <dgm:t>
        <a:bodyPr/>
        <a:lstStyle/>
        <a:p>
          <a:endParaRPr lang="ru-RU"/>
        </a:p>
      </dgm:t>
    </dgm:pt>
    <dgm:pt modelId="{B27FA18E-9580-40DD-AE95-6CE990E548C6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3600" b="1" dirty="0" smtClean="0"/>
            <a:t>11 304,8</a:t>
          </a:r>
          <a:endParaRPr lang="ru-RU" sz="3600" b="1" dirty="0"/>
        </a:p>
      </dgm:t>
    </dgm:pt>
    <dgm:pt modelId="{D3D1E085-E4DC-433B-B75A-D6E13A663969}" type="parTrans" cxnId="{C6C5DACC-3375-4FD8-A244-DFB16D1FDDB3}">
      <dgm:prSet/>
      <dgm:spPr/>
      <dgm:t>
        <a:bodyPr/>
        <a:lstStyle/>
        <a:p>
          <a:endParaRPr lang="ru-RU"/>
        </a:p>
      </dgm:t>
    </dgm:pt>
    <dgm:pt modelId="{6071C6B5-5E4A-49C2-A41A-77885812E1EA}" type="sibTrans" cxnId="{C6C5DACC-3375-4FD8-A244-DFB16D1FDDB3}">
      <dgm:prSet/>
      <dgm:spPr/>
      <dgm:t>
        <a:bodyPr/>
        <a:lstStyle/>
        <a:p>
          <a:endParaRPr lang="ru-RU"/>
        </a:p>
      </dgm:t>
    </dgm:pt>
    <dgm:pt modelId="{75C71B5E-3811-4426-86F4-1CDDAC91253B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sz="3600" b="1" dirty="0" smtClean="0"/>
            <a:t>1 237 885,0</a:t>
          </a:r>
        </a:p>
      </dgm:t>
    </dgm:pt>
    <dgm:pt modelId="{B03684C5-5B83-45CF-8F59-40C4368B2BF1}" type="sibTrans" cxnId="{90490DC5-7702-49B2-A23B-172456B6CEDC}">
      <dgm:prSet/>
      <dgm:spPr/>
      <dgm:t>
        <a:bodyPr/>
        <a:lstStyle/>
        <a:p>
          <a:endParaRPr lang="ru-RU"/>
        </a:p>
      </dgm:t>
    </dgm:pt>
    <dgm:pt modelId="{87265194-A9EC-41A1-AD40-1C01CA622DA9}" type="parTrans" cxnId="{90490DC5-7702-49B2-A23B-172456B6CEDC}">
      <dgm:prSet/>
      <dgm:spPr/>
      <dgm:t>
        <a:bodyPr/>
        <a:lstStyle/>
        <a:p>
          <a:endParaRPr lang="ru-RU"/>
        </a:p>
      </dgm:t>
    </dgm:pt>
    <dgm:pt modelId="{6696CAC3-56EF-4922-A48D-AA53B42E1FCA}" type="pres">
      <dgm:prSet presAssocID="{019BE1D9-4093-4181-A948-B206C67C6CE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996533E-0B0D-4239-8C59-9E4892AFD93A}" type="pres">
      <dgm:prSet presAssocID="{7CAA52E0-2119-46CD-928A-78F6DF81CB26}" presName="horFlow" presStyleCnt="0"/>
      <dgm:spPr/>
    </dgm:pt>
    <dgm:pt modelId="{B3482539-B6F3-491C-A296-74FFC443376B}" type="pres">
      <dgm:prSet presAssocID="{7CAA52E0-2119-46CD-928A-78F6DF81CB26}" presName="bigChev" presStyleLbl="node1" presStyleIdx="0" presStyleCnt="3"/>
      <dgm:spPr/>
      <dgm:t>
        <a:bodyPr/>
        <a:lstStyle/>
        <a:p>
          <a:endParaRPr lang="ru-RU"/>
        </a:p>
      </dgm:t>
    </dgm:pt>
    <dgm:pt modelId="{79D195E2-20C2-4DE3-84B8-A1F9D90CC418}" type="pres">
      <dgm:prSet presAssocID="{87265194-A9EC-41A1-AD40-1C01CA622DA9}" presName="parTrans" presStyleCnt="0"/>
      <dgm:spPr/>
    </dgm:pt>
    <dgm:pt modelId="{14A6881D-9898-43B8-BCB4-DC6D707C8A69}" type="pres">
      <dgm:prSet presAssocID="{75C71B5E-3811-4426-86F4-1CDDAC91253B}" presName="node" presStyleLbl="alignAccFollowNode1" presStyleIdx="0" presStyleCnt="3" custScaleX="154807" custLinFactNeighborX="75930" custLinFactNeighborY="1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E7A79-D3BE-4D51-AE4E-E0FD9EB53451}" type="pres">
      <dgm:prSet presAssocID="{7CAA52E0-2119-46CD-928A-78F6DF81CB26}" presName="vSp" presStyleCnt="0"/>
      <dgm:spPr/>
    </dgm:pt>
    <dgm:pt modelId="{81D6BAA8-6D63-4E68-8461-5AF25F91B2E5}" type="pres">
      <dgm:prSet presAssocID="{93A97342-DD81-40CB-9F4A-3EAE777CC437}" presName="horFlow" presStyleCnt="0"/>
      <dgm:spPr/>
    </dgm:pt>
    <dgm:pt modelId="{0A1BCB42-3848-4911-BBE5-100F987D8A98}" type="pres">
      <dgm:prSet presAssocID="{93A97342-DD81-40CB-9F4A-3EAE777CC437}" presName="bigChev" presStyleLbl="node1" presStyleIdx="1" presStyleCnt="3"/>
      <dgm:spPr/>
      <dgm:t>
        <a:bodyPr/>
        <a:lstStyle/>
        <a:p>
          <a:endParaRPr lang="ru-RU"/>
        </a:p>
      </dgm:t>
    </dgm:pt>
    <dgm:pt modelId="{60FEB74C-BDA0-4D56-A466-6DE095536746}" type="pres">
      <dgm:prSet presAssocID="{425DD77E-C01C-4F3D-AC11-961DDEE56FC9}" presName="parTrans" presStyleCnt="0"/>
      <dgm:spPr/>
    </dgm:pt>
    <dgm:pt modelId="{47DDD07B-BD1F-4969-AED6-ADCA507883D3}" type="pres">
      <dgm:prSet presAssocID="{DE2AF38F-7051-4F57-BE85-6EA5EB24CD8F}" presName="node" presStyleLbl="alignAccFollowNode1" presStyleIdx="1" presStyleCnt="3" custScaleX="150071" custLinFactNeighborX="60147" custLinFactNeighborY="5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7990E-EB40-4938-BC1A-81290FBEB4E9}" type="pres">
      <dgm:prSet presAssocID="{93A97342-DD81-40CB-9F4A-3EAE777CC437}" presName="vSp" presStyleCnt="0"/>
      <dgm:spPr/>
    </dgm:pt>
    <dgm:pt modelId="{B5632646-8C8D-4073-AC07-7C7259262E93}" type="pres">
      <dgm:prSet presAssocID="{DF978DB5-6DC0-4DBD-AE7C-53353881D037}" presName="horFlow" presStyleCnt="0"/>
      <dgm:spPr/>
    </dgm:pt>
    <dgm:pt modelId="{34D90447-8125-42B6-A388-E2ECDF84C934}" type="pres">
      <dgm:prSet presAssocID="{DF978DB5-6DC0-4DBD-AE7C-53353881D037}" presName="bigChev" presStyleLbl="node1" presStyleIdx="2" presStyleCnt="3"/>
      <dgm:spPr/>
      <dgm:t>
        <a:bodyPr/>
        <a:lstStyle/>
        <a:p>
          <a:endParaRPr lang="ru-RU"/>
        </a:p>
      </dgm:t>
    </dgm:pt>
    <dgm:pt modelId="{5CEBA63B-0915-4198-A2B1-FA54BF13CE14}" type="pres">
      <dgm:prSet presAssocID="{D3D1E085-E4DC-433B-B75A-D6E13A663969}" presName="parTrans" presStyleCnt="0"/>
      <dgm:spPr/>
    </dgm:pt>
    <dgm:pt modelId="{21DE287B-D043-44A5-8194-4094D51D39D2}" type="pres">
      <dgm:prSet presAssocID="{B27FA18E-9580-40DD-AE95-6CE990E548C6}" presName="node" presStyleLbl="alignAccFollowNode1" presStyleIdx="2" presStyleCnt="3" custScaleX="149874" custLinFactNeighborX="44365" custLinFactNeighborY="-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15BAAA-09C1-4C84-AD2B-A9E0DD2DAE2C}" srcId="{019BE1D9-4093-4181-A948-B206C67C6CEF}" destId="{93A97342-DD81-40CB-9F4A-3EAE777CC437}" srcOrd="1" destOrd="0" parTransId="{8A8B99AC-F5A1-48C2-B43B-029E3BA189EA}" sibTransId="{DF4B01AF-020D-47DD-A7FE-DD88B5C33FE4}"/>
    <dgm:cxn modelId="{63F2CDD5-E774-49E6-9BA3-DBAF58BA6E85}" srcId="{019BE1D9-4093-4181-A948-B206C67C6CEF}" destId="{DF978DB5-6DC0-4DBD-AE7C-53353881D037}" srcOrd="2" destOrd="0" parTransId="{160C3379-562E-4AEF-85B1-82568019826D}" sibTransId="{903BE033-2319-4381-B626-ABC44FFD5F71}"/>
    <dgm:cxn modelId="{CA03E396-10CC-44C1-9A4A-12AFF0223E3E}" type="presOf" srcId="{93A97342-DD81-40CB-9F4A-3EAE777CC437}" destId="{0A1BCB42-3848-4911-BBE5-100F987D8A98}" srcOrd="0" destOrd="0" presId="urn:microsoft.com/office/officeart/2005/8/layout/lProcess3"/>
    <dgm:cxn modelId="{90490DC5-7702-49B2-A23B-172456B6CEDC}" srcId="{7CAA52E0-2119-46CD-928A-78F6DF81CB26}" destId="{75C71B5E-3811-4426-86F4-1CDDAC91253B}" srcOrd="0" destOrd="0" parTransId="{87265194-A9EC-41A1-AD40-1C01CA622DA9}" sibTransId="{B03684C5-5B83-45CF-8F59-40C4368B2BF1}"/>
    <dgm:cxn modelId="{16CD569D-874B-44E4-9AC9-EA6FB6E56CA4}" type="presOf" srcId="{7CAA52E0-2119-46CD-928A-78F6DF81CB26}" destId="{B3482539-B6F3-491C-A296-74FFC443376B}" srcOrd="0" destOrd="0" presId="urn:microsoft.com/office/officeart/2005/8/layout/lProcess3"/>
    <dgm:cxn modelId="{186C5E78-C535-48C8-9F39-4DD42081A84B}" type="presOf" srcId="{DF978DB5-6DC0-4DBD-AE7C-53353881D037}" destId="{34D90447-8125-42B6-A388-E2ECDF84C934}" srcOrd="0" destOrd="0" presId="urn:microsoft.com/office/officeart/2005/8/layout/lProcess3"/>
    <dgm:cxn modelId="{6EAA6B2D-7646-4666-86FB-92D4CA478474}" type="presOf" srcId="{DE2AF38F-7051-4F57-BE85-6EA5EB24CD8F}" destId="{47DDD07B-BD1F-4969-AED6-ADCA507883D3}" srcOrd="0" destOrd="0" presId="urn:microsoft.com/office/officeart/2005/8/layout/lProcess3"/>
    <dgm:cxn modelId="{C38B28F2-C725-4A2F-848A-52007A617F61}" type="presOf" srcId="{75C71B5E-3811-4426-86F4-1CDDAC91253B}" destId="{14A6881D-9898-43B8-BCB4-DC6D707C8A69}" srcOrd="0" destOrd="0" presId="urn:microsoft.com/office/officeart/2005/8/layout/lProcess3"/>
    <dgm:cxn modelId="{5CCA4512-259B-4D2D-99DF-6C326D0219C4}" type="presOf" srcId="{019BE1D9-4093-4181-A948-B206C67C6CEF}" destId="{6696CAC3-56EF-4922-A48D-AA53B42E1FCA}" srcOrd="0" destOrd="0" presId="urn:microsoft.com/office/officeart/2005/8/layout/lProcess3"/>
    <dgm:cxn modelId="{869FB595-E7E0-4151-899A-14FA00407A01}" srcId="{93A97342-DD81-40CB-9F4A-3EAE777CC437}" destId="{DE2AF38F-7051-4F57-BE85-6EA5EB24CD8F}" srcOrd="0" destOrd="0" parTransId="{425DD77E-C01C-4F3D-AC11-961DDEE56FC9}" sibTransId="{A05E5DFF-23E1-41E9-BEAD-357E452E2086}"/>
    <dgm:cxn modelId="{F1706AEE-F807-4985-987A-04A9112E84E8}" type="presOf" srcId="{B27FA18E-9580-40DD-AE95-6CE990E548C6}" destId="{21DE287B-D043-44A5-8194-4094D51D39D2}" srcOrd="0" destOrd="0" presId="urn:microsoft.com/office/officeart/2005/8/layout/lProcess3"/>
    <dgm:cxn modelId="{C6C5DACC-3375-4FD8-A244-DFB16D1FDDB3}" srcId="{DF978DB5-6DC0-4DBD-AE7C-53353881D037}" destId="{B27FA18E-9580-40DD-AE95-6CE990E548C6}" srcOrd="0" destOrd="0" parTransId="{D3D1E085-E4DC-433B-B75A-D6E13A663969}" sibTransId="{6071C6B5-5E4A-49C2-A41A-77885812E1EA}"/>
    <dgm:cxn modelId="{596C78E3-9265-4639-ABFB-C056D6BC0010}" srcId="{019BE1D9-4093-4181-A948-B206C67C6CEF}" destId="{7CAA52E0-2119-46CD-928A-78F6DF81CB26}" srcOrd="0" destOrd="0" parTransId="{654AA125-E213-4631-AFB1-AD8797E1D209}" sibTransId="{28C84669-C4F6-4CB7-96D0-5C367C0758EF}"/>
    <dgm:cxn modelId="{A22A01A4-C166-4EB6-A346-BDA02F5B5FDD}" type="presParOf" srcId="{6696CAC3-56EF-4922-A48D-AA53B42E1FCA}" destId="{A996533E-0B0D-4239-8C59-9E4892AFD93A}" srcOrd="0" destOrd="0" presId="urn:microsoft.com/office/officeart/2005/8/layout/lProcess3"/>
    <dgm:cxn modelId="{E63BCA21-89AA-441A-B198-42FFC680385C}" type="presParOf" srcId="{A996533E-0B0D-4239-8C59-9E4892AFD93A}" destId="{B3482539-B6F3-491C-A296-74FFC443376B}" srcOrd="0" destOrd="0" presId="urn:microsoft.com/office/officeart/2005/8/layout/lProcess3"/>
    <dgm:cxn modelId="{D235A979-D6FB-4C22-978E-5CB98B861A58}" type="presParOf" srcId="{A996533E-0B0D-4239-8C59-9E4892AFD93A}" destId="{79D195E2-20C2-4DE3-84B8-A1F9D90CC418}" srcOrd="1" destOrd="0" presId="urn:microsoft.com/office/officeart/2005/8/layout/lProcess3"/>
    <dgm:cxn modelId="{2AD046DB-067F-4C77-94D7-E2C8B15315B9}" type="presParOf" srcId="{A996533E-0B0D-4239-8C59-9E4892AFD93A}" destId="{14A6881D-9898-43B8-BCB4-DC6D707C8A69}" srcOrd="2" destOrd="0" presId="urn:microsoft.com/office/officeart/2005/8/layout/lProcess3"/>
    <dgm:cxn modelId="{6B5BA614-5DE3-4DCC-B1E1-7701360BADE9}" type="presParOf" srcId="{6696CAC3-56EF-4922-A48D-AA53B42E1FCA}" destId="{597E7A79-D3BE-4D51-AE4E-E0FD9EB53451}" srcOrd="1" destOrd="0" presId="urn:microsoft.com/office/officeart/2005/8/layout/lProcess3"/>
    <dgm:cxn modelId="{41237D51-6F5D-4311-B654-92EE3B8D8E03}" type="presParOf" srcId="{6696CAC3-56EF-4922-A48D-AA53B42E1FCA}" destId="{81D6BAA8-6D63-4E68-8461-5AF25F91B2E5}" srcOrd="2" destOrd="0" presId="urn:microsoft.com/office/officeart/2005/8/layout/lProcess3"/>
    <dgm:cxn modelId="{13EFB4B4-45D5-4F23-A111-3BFFA346A0B5}" type="presParOf" srcId="{81D6BAA8-6D63-4E68-8461-5AF25F91B2E5}" destId="{0A1BCB42-3848-4911-BBE5-100F987D8A98}" srcOrd="0" destOrd="0" presId="urn:microsoft.com/office/officeart/2005/8/layout/lProcess3"/>
    <dgm:cxn modelId="{AF91C7A0-2CDB-4FDB-AAF7-00146699BD85}" type="presParOf" srcId="{81D6BAA8-6D63-4E68-8461-5AF25F91B2E5}" destId="{60FEB74C-BDA0-4D56-A466-6DE095536746}" srcOrd="1" destOrd="0" presId="urn:microsoft.com/office/officeart/2005/8/layout/lProcess3"/>
    <dgm:cxn modelId="{A915F9CA-8ECE-4F1A-A386-E07350262ABA}" type="presParOf" srcId="{81D6BAA8-6D63-4E68-8461-5AF25F91B2E5}" destId="{47DDD07B-BD1F-4969-AED6-ADCA507883D3}" srcOrd="2" destOrd="0" presId="urn:microsoft.com/office/officeart/2005/8/layout/lProcess3"/>
    <dgm:cxn modelId="{B5847465-8FED-4FBA-9724-9CC8BCB14DF2}" type="presParOf" srcId="{6696CAC3-56EF-4922-A48D-AA53B42E1FCA}" destId="{E0A7990E-EB40-4938-BC1A-81290FBEB4E9}" srcOrd="3" destOrd="0" presId="urn:microsoft.com/office/officeart/2005/8/layout/lProcess3"/>
    <dgm:cxn modelId="{10B0C621-4028-4C17-AE59-EBD24D7C80A7}" type="presParOf" srcId="{6696CAC3-56EF-4922-A48D-AA53B42E1FCA}" destId="{B5632646-8C8D-4073-AC07-7C7259262E93}" srcOrd="4" destOrd="0" presId="urn:microsoft.com/office/officeart/2005/8/layout/lProcess3"/>
    <dgm:cxn modelId="{CAC9CFA2-19D8-4AEE-AFE3-C999E0C53B29}" type="presParOf" srcId="{B5632646-8C8D-4073-AC07-7C7259262E93}" destId="{34D90447-8125-42B6-A388-E2ECDF84C934}" srcOrd="0" destOrd="0" presId="urn:microsoft.com/office/officeart/2005/8/layout/lProcess3"/>
    <dgm:cxn modelId="{4655F403-31F0-426F-9F51-17D6299DF248}" type="presParOf" srcId="{B5632646-8C8D-4073-AC07-7C7259262E93}" destId="{5CEBA63B-0915-4198-A2B1-FA54BF13CE14}" srcOrd="1" destOrd="0" presId="urn:microsoft.com/office/officeart/2005/8/layout/lProcess3"/>
    <dgm:cxn modelId="{17AC0CF7-AAFA-4F2B-A302-0CA2DA650678}" type="presParOf" srcId="{B5632646-8C8D-4073-AC07-7C7259262E93}" destId="{21DE287B-D043-44A5-8194-4094D51D39D2}" srcOrd="2" destOrd="0" presId="urn:microsoft.com/office/officeart/2005/8/layout/l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0.82143</cdr:x>
      <cdr:y>0.09722</cdr:y>
    </cdr:from>
    <cdr:to>
      <cdr:x>0.84821</cdr:x>
      <cdr:y>0.73611</cdr:y>
    </cdr:to>
    <cdr:sp macro="" textlink="">
      <cdr:nvSpPr>
        <cdr:cNvPr id="4" name="Правая фигурная скобка 1"/>
        <cdr:cNvSpPr/>
      </cdr:nvSpPr>
      <cdr:spPr>
        <a:xfrm xmlns:a="http://schemas.openxmlformats.org/drawingml/2006/main">
          <a:off x="6572296" y="500066"/>
          <a:ext cx="214314" cy="3286148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ru-RU" sz="1100" dirty="0"/>
        </a:p>
      </cdr:txBody>
    </cdr:sp>
  </cdr:relSizeAnchor>
  <cdr:relSizeAnchor xmlns:cdr="http://schemas.openxmlformats.org/drawingml/2006/chartDrawing">
    <cdr:from>
      <cdr:x>0.84584</cdr:x>
      <cdr:y>0.38889</cdr:y>
    </cdr:from>
    <cdr:to>
      <cdr:x>0.99107</cdr:x>
      <cdr:y>0.47222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6767613" y="2000265"/>
          <a:ext cx="116199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1 237 886,0</a:t>
          </a:r>
        </a:p>
        <a:p xmlns:a="http://schemas.openxmlformats.org/drawingml/2006/main"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0.49107</cdr:x>
      <cdr:y>0.125</cdr:y>
    </cdr:from>
    <cdr:to>
      <cdr:x>0.50091</cdr:x>
      <cdr:y>0.7566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>
          <a:off x="3929089" y="642942"/>
          <a:ext cx="78719" cy="3248657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0.49107</cdr:x>
      <cdr:y>0.38889</cdr:y>
    </cdr:from>
    <cdr:to>
      <cdr:x>0.66056</cdr:x>
      <cdr:y>0.42986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29090" y="2000264"/>
          <a:ext cx="1356099" cy="210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1 261 309,0</a:t>
          </a:r>
        </a:p>
        <a:p xmlns:a="http://schemas.openxmlformats.org/drawingml/2006/main">
          <a:endParaRPr lang="ru-RU" sz="1200" b="1" dirty="0" smtClean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0.37706</cdr:x>
      <cdr:y>0</cdr:y>
    </cdr:from>
    <cdr:to>
      <cdr:x>0.75779</cdr:x>
      <cdr:y>0.11111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016878" y="0"/>
          <a:ext cx="3046242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Исполнение от уточненного  плана за 2021 год составило 98,1 %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0.50495</cdr:x>
      <cdr:y>0.55556</cdr:y>
    </cdr:from>
    <cdr:to>
      <cdr:x>0.63168</cdr:x>
      <cdr:y>0.66667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43338" y="2857520"/>
          <a:ext cx="914400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0.44554</cdr:x>
      <cdr:y>0.72222</cdr:y>
    </cdr:from>
    <cdr:to>
      <cdr:x>0.60396</cdr:x>
      <cdr:y>0.79167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01169" y="3714776"/>
          <a:ext cx="1244861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157 571</a:t>
          </a:r>
        </a:p>
        <a:p xmlns:a="http://schemas.openxmlformats.org/drawingml/2006/main">
          <a:endParaRPr lang="ru-RU" sz="1400" dirty="0" smtClean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0.0495</cdr:x>
      <cdr:y>0.25</cdr:y>
    </cdr:from>
    <cdr:to>
      <cdr:x>0.17624</cdr:x>
      <cdr:y>0.42778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7190" y="128588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1.27256E-7</cdr:x>
      <cdr:y>0.22222</cdr:y>
    </cdr:from>
    <cdr:to>
      <cdr:x>0.12727</cdr:x>
      <cdr:y>0.29167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" y="1143008"/>
          <a:ext cx="1000131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31 425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</cdr:x>
      <cdr:y>0.15278</cdr:y>
    </cdr:from>
    <cdr:to>
      <cdr:x>0.26364</cdr:x>
      <cdr:y>0.19444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571636" y="785818"/>
          <a:ext cx="500066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0.13636</cdr:x>
      <cdr:y>0.16667</cdr:y>
    </cdr:from>
    <cdr:to>
      <cdr:x>0.2</cdr:x>
      <cdr:y>0.22222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71570" y="857256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0.36364</cdr:x>
      <cdr:y>0.19444</cdr:y>
    </cdr:from>
    <cdr:to>
      <cdr:x>0.48</cdr:x>
      <cdr:y>0.29167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857520" y="1000132"/>
          <a:ext cx="914400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0.32727</cdr:x>
      <cdr:y>0.16667</cdr:y>
    </cdr:from>
    <cdr:to>
      <cdr:x>0.38182</cdr:x>
      <cdr:y>0.22222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571768" y="857256"/>
          <a:ext cx="42862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1367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0.25455</cdr:x>
      <cdr:y>0.02778</cdr:y>
    </cdr:from>
    <cdr:to>
      <cdr:x>0.38909</cdr:x>
      <cdr:y>0.275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000264" y="142876"/>
          <a:ext cx="1057276" cy="1271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0.25455</cdr:x>
      <cdr:y>0.15278</cdr:y>
    </cdr:from>
    <cdr:to>
      <cdr:x>0.30909</cdr:x>
      <cdr:y>0.19444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000264" y="785818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5814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F046B-3ADB-4E4D-ABBB-6F26CB4E941F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818-18BE-448C-B0B6-97EC08E0A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Основные показатели исполнения бюджета автономного округа за 2012 год сложились следующие: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доходы составили 36 977,9 млн. рублей,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 с ростом на 109,6% к 2011 году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расходы составили 36 662,0 млн. рублей,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 с ростом на 111,9%  к 2011 году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профицит бюджета автономного округа сложился в  сумме 315,9 млн. рублей.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(В 2011 году  бюджет был исполнен с профицитом в сумме 981,7 тыс.рублей).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C60DC-AEB3-4BAD-98CB-29679DCD131D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A026C-56E4-487C-8562-3302C3B7DA1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2846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 txBox="1">
            <a:spLocks noGrp="1" noChangeArrowheads="1"/>
          </p:cNvSpPr>
          <p:nvPr/>
        </p:nvSpPr>
        <p:spPr bwMode="auto">
          <a:xfrm>
            <a:off x="0" y="2"/>
            <a:ext cx="2971092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30" tIns="45312" rIns="90630" bIns="45312"/>
          <a:lstStyle/>
          <a:p>
            <a:r>
              <a:rPr kumimoji="0" lang="ru-RU" sz="1200"/>
              <a:t>Слайд 6</a:t>
            </a:r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DD566-70D2-471B-B326-59F9E90FE2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77349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071678"/>
            <a:ext cx="7498080" cy="292895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Отчет об исполнении бюджета муниципального образования «Кизнерский район » з</a:t>
            </a:r>
            <a:r>
              <a:rPr lang="ru-RU" altLang="ru-RU" sz="4400" b="1" dirty="0" smtClean="0">
                <a:latin typeface="Times New Roman" pitchFamily="18" charset="0"/>
                <a:cs typeface="Times New Roman" pitchFamily="18" charset="0"/>
              </a:rPr>
              <a:t>а 2021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Диаграмма 29"/>
          <p:cNvGraphicFramePr/>
          <p:nvPr/>
        </p:nvGraphicFramePr>
        <p:xfrm>
          <a:off x="1785918" y="1071546"/>
          <a:ext cx="5072098" cy="4492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24" y="214290"/>
            <a:ext cx="7191396" cy="9810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РАСХОДОВ БЮДЖЕТА НА 2021 ГОД</a:t>
            </a:r>
            <a:endParaRPr lang="ru-RU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05" name="Text Box 5"/>
          <p:cNvSpPr>
            <a:spLocks noChangeArrowheads="1"/>
          </p:cNvSpPr>
          <p:nvPr/>
        </p:nvSpPr>
        <p:spPr bwMode="auto">
          <a:xfrm>
            <a:off x="1835150" y="2418074"/>
            <a:ext cx="2593974" cy="29654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 algn="ctr">
            <a:solidFill>
              <a:srgbClr val="FFFF99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defTabSz="912813" fontAlgn="ctr"/>
            <a:r>
              <a:rPr kumimoji="0" lang="ru-RU" sz="1600" b="1" dirty="0" smtClean="0"/>
              <a:t> Физ. культура </a:t>
            </a:r>
            <a:r>
              <a:rPr kumimoji="0" lang="ru-RU" sz="1600" b="1" dirty="0"/>
              <a:t>и спорт</a:t>
            </a:r>
            <a:endParaRPr kumimoji="0" lang="ru-RU" sz="1600" dirty="0"/>
          </a:p>
        </p:txBody>
      </p:sp>
      <p:sp>
        <p:nvSpPr>
          <p:cNvPr id="256006" name="Text Box 5"/>
          <p:cNvSpPr>
            <a:spLocks noChangeArrowheads="1"/>
          </p:cNvSpPr>
          <p:nvPr/>
        </p:nvSpPr>
        <p:spPr bwMode="auto">
          <a:xfrm>
            <a:off x="1835150" y="2781300"/>
            <a:ext cx="2357438" cy="33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38100" algn="ctr">
            <a:solidFill>
              <a:srgbClr val="CCFFFF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defTabSz="912813" fontAlgn="ctr"/>
            <a:r>
              <a:rPr kumimoji="0" lang="ru-RU" sz="1600" b="1"/>
              <a:t>Социальная политика</a:t>
            </a:r>
            <a:endParaRPr kumimoji="0" lang="ru-RU" sz="1600"/>
          </a:p>
        </p:txBody>
      </p:sp>
      <p:sp>
        <p:nvSpPr>
          <p:cNvPr id="256007" name="Text Box 5"/>
          <p:cNvSpPr>
            <a:spLocks noChangeArrowheads="1"/>
          </p:cNvSpPr>
          <p:nvPr/>
        </p:nvSpPr>
        <p:spPr bwMode="auto">
          <a:xfrm>
            <a:off x="1835150" y="1628775"/>
            <a:ext cx="1998663" cy="33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D7DFF"/>
              </a:gs>
              <a:gs pos="50000">
                <a:srgbClr val="FFFFFF"/>
              </a:gs>
              <a:gs pos="100000">
                <a:srgbClr val="7D7DFF"/>
              </a:gs>
            </a:gsLst>
            <a:lin ang="5400000" scaled="1"/>
          </a:gradFill>
          <a:ln w="38100" algn="ctr">
            <a:solidFill>
              <a:srgbClr val="7D7DFF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defTabSz="912813" fontAlgn="ctr"/>
            <a:r>
              <a:rPr kumimoji="0" lang="ru-RU" sz="1600" b="1"/>
              <a:t>Образование</a:t>
            </a:r>
            <a:endParaRPr kumimoji="0" lang="ru-RU" sz="1600"/>
          </a:p>
        </p:txBody>
      </p:sp>
      <p:sp>
        <p:nvSpPr>
          <p:cNvPr id="256008" name="Text Box 5"/>
          <p:cNvSpPr>
            <a:spLocks noChangeArrowheads="1"/>
          </p:cNvSpPr>
          <p:nvPr/>
        </p:nvSpPr>
        <p:spPr bwMode="auto">
          <a:xfrm>
            <a:off x="1835150" y="2025643"/>
            <a:ext cx="3024188" cy="29654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33"/>
              </a:gs>
              <a:gs pos="50000">
                <a:srgbClr val="FFFFFF"/>
              </a:gs>
              <a:gs pos="100000">
                <a:srgbClr val="990033"/>
              </a:gs>
            </a:gsLst>
            <a:lin ang="5400000" scaled="1"/>
          </a:gradFill>
          <a:ln w="38100" algn="ctr">
            <a:solidFill>
              <a:srgbClr val="990033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 defTabSz="912813" fontAlgn="ctr"/>
            <a:r>
              <a:rPr kumimoji="0" lang="ru-RU" sz="1600" b="1" dirty="0" smtClean="0"/>
              <a:t> Культура</a:t>
            </a:r>
            <a:r>
              <a:rPr kumimoji="0" lang="ru-RU" sz="1600" b="1" dirty="0"/>
              <a:t>, кинематография </a:t>
            </a:r>
            <a:endParaRPr kumimoji="0" lang="ru-RU" sz="1600" dirty="0"/>
          </a:p>
        </p:txBody>
      </p:sp>
      <p:sp>
        <p:nvSpPr>
          <p:cNvPr id="256009" name="AutoShape 64"/>
          <p:cNvSpPr>
            <a:spLocks/>
          </p:cNvSpPr>
          <p:nvPr/>
        </p:nvSpPr>
        <p:spPr bwMode="auto">
          <a:xfrm rot="10800000">
            <a:off x="6500826" y="1643050"/>
            <a:ext cx="214314" cy="1357322"/>
          </a:xfrm>
          <a:prstGeom prst="leftBrace">
            <a:avLst>
              <a:gd name="adj1" fmla="val 52210"/>
              <a:gd name="adj2" fmla="val 47235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endParaRPr lang="ru-RU"/>
          </a:p>
        </p:txBody>
      </p:sp>
      <p:sp>
        <p:nvSpPr>
          <p:cNvPr id="98315" name="Text Box 5"/>
          <p:cNvSpPr>
            <a:spLocks noChangeArrowheads="1"/>
          </p:cNvSpPr>
          <p:nvPr/>
        </p:nvSpPr>
        <p:spPr bwMode="auto">
          <a:xfrm>
            <a:off x="1908175" y="5445125"/>
            <a:ext cx="3590925" cy="33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7D7D">
                  <a:alpha val="63000"/>
                </a:srgbClr>
              </a:gs>
              <a:gs pos="50000">
                <a:srgbClr val="FFFFFF"/>
              </a:gs>
              <a:gs pos="100000">
                <a:srgbClr val="FF7D7D">
                  <a:alpha val="63000"/>
                </a:srgbClr>
              </a:gs>
            </a:gsLst>
            <a:lin ang="5400000" scaled="1"/>
          </a:gradFill>
          <a:ln w="38100" algn="ctr">
            <a:solidFill>
              <a:srgbClr val="FF8989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 defTabSz="912813" fontAlgn="ctr">
              <a:defRPr/>
            </a:pPr>
            <a:r>
              <a:rPr kumimoji="0" lang="ru-RU" sz="1600" b="1" dirty="0"/>
              <a:t>Общегосударственные вопросы</a:t>
            </a:r>
            <a:endParaRPr kumimoji="0" lang="ru-RU" sz="1600" dirty="0"/>
          </a:p>
        </p:txBody>
      </p:sp>
      <p:sp>
        <p:nvSpPr>
          <p:cNvPr id="98316" name="Text Box 5"/>
          <p:cNvSpPr>
            <a:spLocks noChangeArrowheads="1"/>
          </p:cNvSpPr>
          <p:nvPr/>
        </p:nvSpPr>
        <p:spPr bwMode="auto">
          <a:xfrm>
            <a:off x="1908175" y="5805488"/>
            <a:ext cx="2801938" cy="3317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4B1F4">
                  <a:alpha val="63000"/>
                </a:srgbClr>
              </a:gs>
              <a:gs pos="50000">
                <a:srgbClr val="FFFFFF"/>
              </a:gs>
              <a:gs pos="100000">
                <a:srgbClr val="A4B1F4">
                  <a:alpha val="63000"/>
                </a:srgbClr>
              </a:gs>
            </a:gsLst>
            <a:lin ang="5400000" scaled="1"/>
          </a:gradFill>
          <a:ln w="38100" algn="ctr">
            <a:solidFill>
              <a:srgbClr val="A5AEED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defTabSz="912813" fontAlgn="ctr">
              <a:defRPr/>
            </a:pPr>
            <a:r>
              <a:rPr kumimoji="0" lang="ru-RU" sz="1600" b="1"/>
              <a:t>Национальная экономика</a:t>
            </a:r>
          </a:p>
        </p:txBody>
      </p:sp>
      <p:sp>
        <p:nvSpPr>
          <p:cNvPr id="256017" name="Rectangle 10"/>
          <p:cNvSpPr>
            <a:spLocks noChangeArrowheads="1"/>
          </p:cNvSpPr>
          <p:nvPr/>
        </p:nvSpPr>
        <p:spPr bwMode="auto">
          <a:xfrm>
            <a:off x="5143504" y="3143248"/>
            <a:ext cx="11239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8" name="Rectangle 10"/>
          <p:cNvSpPr>
            <a:spLocks noChangeArrowheads="1"/>
          </p:cNvSpPr>
          <p:nvPr/>
        </p:nvSpPr>
        <p:spPr bwMode="auto">
          <a:xfrm>
            <a:off x="4857753" y="2000240"/>
            <a:ext cx="135732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5,9%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9" name="Rectangle 10"/>
          <p:cNvSpPr>
            <a:spLocks noChangeArrowheads="1"/>
          </p:cNvSpPr>
          <p:nvPr/>
        </p:nvSpPr>
        <p:spPr bwMode="auto">
          <a:xfrm>
            <a:off x="5072066" y="2428868"/>
            <a:ext cx="928694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0,6%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0" name="Rectangle 10"/>
          <p:cNvSpPr>
            <a:spLocks noChangeArrowheads="1"/>
          </p:cNvSpPr>
          <p:nvPr/>
        </p:nvSpPr>
        <p:spPr bwMode="auto">
          <a:xfrm>
            <a:off x="5143504" y="2781300"/>
            <a:ext cx="78581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1,5%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1" name="Rectangle 10"/>
          <p:cNvSpPr>
            <a:spLocks noChangeArrowheads="1"/>
          </p:cNvSpPr>
          <p:nvPr/>
        </p:nvSpPr>
        <p:spPr bwMode="auto">
          <a:xfrm>
            <a:off x="5643571" y="5445125"/>
            <a:ext cx="107157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9,9 %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2" name="Rectangle 10"/>
          <p:cNvSpPr>
            <a:spLocks noChangeArrowheads="1"/>
          </p:cNvSpPr>
          <p:nvPr/>
        </p:nvSpPr>
        <p:spPr bwMode="auto">
          <a:xfrm>
            <a:off x="5715008" y="5805488"/>
            <a:ext cx="928694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8,4 %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3" name="Text Box 14"/>
          <p:cNvSpPr txBox="1">
            <a:spLocks noChangeArrowheads="1"/>
          </p:cNvSpPr>
          <p:nvPr/>
        </p:nvSpPr>
        <p:spPr bwMode="auto">
          <a:xfrm>
            <a:off x="6858016" y="1857365"/>
            <a:ext cx="2160587" cy="1129807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50000">
                <a:srgbClr val="FFFFFF"/>
              </a:gs>
              <a:gs pos="100000">
                <a:srgbClr val="FF7C80"/>
              </a:gs>
            </a:gsLst>
            <a:lin ang="5400000" scaled="1"/>
          </a:gradFill>
          <a:ln w="38100" algn="ctr">
            <a:solidFill>
              <a:srgbClr val="FF99CC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/>
            <a:r>
              <a:rPr kumimoji="0" lang="ru-RU" b="1" dirty="0"/>
              <a:t>Расходы социальной направленности </a:t>
            </a:r>
            <a:endParaRPr kumimoji="0" lang="ru-RU" b="1" dirty="0" smtClean="0"/>
          </a:p>
          <a:p>
            <a:pPr algn="ctr" defTabSz="912813" font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73,4%</a:t>
            </a:r>
            <a:endParaRPr kumimoji="0"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1" name="AutoShape 69"/>
          <p:cNvSpPr>
            <a:spLocks/>
          </p:cNvSpPr>
          <p:nvPr/>
        </p:nvSpPr>
        <p:spPr bwMode="auto">
          <a:xfrm>
            <a:off x="1476374" y="1557338"/>
            <a:ext cx="380981" cy="4968875"/>
          </a:xfrm>
          <a:prstGeom prst="leftBrace">
            <a:avLst>
              <a:gd name="adj1" fmla="val 123238"/>
              <a:gd name="adj2" fmla="val 50000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256025" name="Text Box 33"/>
          <p:cNvSpPr txBox="1">
            <a:spLocks noChangeArrowheads="1"/>
          </p:cNvSpPr>
          <p:nvPr/>
        </p:nvSpPr>
        <p:spPr bwMode="auto">
          <a:xfrm>
            <a:off x="142844" y="3860800"/>
            <a:ext cx="15001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</a:rPr>
              <a:t>1 249 189,8 </a:t>
            </a:r>
          </a:p>
          <a:p>
            <a:r>
              <a:rPr lang="ru-RU" sz="2000" b="1" dirty="0" smtClean="0">
                <a:solidFill>
                  <a:srgbClr val="000099"/>
                </a:solidFill>
              </a:rPr>
              <a:t>тыс</a:t>
            </a:r>
            <a:r>
              <a:rPr lang="ru-RU" sz="2000" b="1" dirty="0">
                <a:solidFill>
                  <a:srgbClr val="000099"/>
                </a:solidFill>
              </a:rPr>
              <a:t>. руб.</a:t>
            </a:r>
          </a:p>
        </p:txBody>
      </p:sp>
      <p:sp>
        <p:nvSpPr>
          <p:cNvPr id="256026" name="Text Box 34"/>
          <p:cNvSpPr txBox="1">
            <a:spLocks noChangeArrowheads="1"/>
          </p:cNvSpPr>
          <p:nvPr/>
        </p:nvSpPr>
        <p:spPr bwMode="auto">
          <a:xfrm>
            <a:off x="323850" y="3284538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99"/>
                </a:solidFill>
              </a:rPr>
              <a:t>ВСЕГО:</a:t>
            </a:r>
          </a:p>
        </p:txBody>
      </p:sp>
      <p:sp>
        <p:nvSpPr>
          <p:cNvPr id="256028" name="Rectangle 95"/>
          <p:cNvSpPr>
            <a:spLocks noChangeArrowheads="1"/>
          </p:cNvSpPr>
          <p:nvPr/>
        </p:nvSpPr>
        <p:spPr bwMode="auto">
          <a:xfrm>
            <a:off x="0" y="89246"/>
            <a:ext cx="45719" cy="1880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3600" tIns="10800" rIns="18000" bIns="10800" anchor="b">
            <a:spAutoFit/>
          </a:bodyPr>
          <a:lstStyle/>
          <a:p>
            <a:pPr algn="r" eaLnBrk="0" hangingPunct="0">
              <a:lnSpc>
                <a:spcPct val="90000"/>
              </a:lnSpc>
            </a:pPr>
            <a:endParaRPr kumimoji="0" lang="ru-RU" sz="1200" b="1" i="1" u="sng" dirty="0"/>
          </a:p>
        </p:txBody>
      </p:sp>
      <p:sp>
        <p:nvSpPr>
          <p:cNvPr id="98343" name="Text Box 5"/>
          <p:cNvSpPr>
            <a:spLocks noChangeArrowheads="1"/>
          </p:cNvSpPr>
          <p:nvPr/>
        </p:nvSpPr>
        <p:spPr bwMode="auto">
          <a:xfrm>
            <a:off x="1908175" y="6165850"/>
            <a:ext cx="2951163" cy="29654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alpha val="63000"/>
                </a:schemeClr>
              </a:gs>
              <a:gs pos="50000">
                <a:srgbClr val="FFFFFF"/>
              </a:gs>
              <a:gs pos="100000">
                <a:schemeClr val="accent1">
                  <a:alpha val="63000"/>
                </a:schemeClr>
              </a:gs>
            </a:gsLst>
            <a:lin ang="5400000" scaled="1"/>
          </a:gradFill>
          <a:ln w="38100" algn="ctr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defTabSz="912813" fontAlgn="ctr">
              <a:defRPr/>
            </a:pPr>
            <a:r>
              <a:rPr kumimoji="0" lang="ru-RU" sz="1600" b="1" dirty="0" smtClean="0"/>
              <a:t>Прочие расходы</a:t>
            </a:r>
            <a:endParaRPr kumimoji="0" lang="ru-RU" sz="1600" b="1" dirty="0"/>
          </a:p>
        </p:txBody>
      </p:sp>
      <p:sp>
        <p:nvSpPr>
          <p:cNvPr id="256030" name="Rectangle 10"/>
          <p:cNvSpPr>
            <a:spLocks noChangeArrowheads="1"/>
          </p:cNvSpPr>
          <p:nvPr/>
        </p:nvSpPr>
        <p:spPr bwMode="auto">
          <a:xfrm>
            <a:off x="5786446" y="6165850"/>
            <a:ext cx="857256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8,2%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00628" y="1571612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65,5 %</a:t>
            </a:r>
            <a:endParaRPr lang="ru-RU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858016" y="1214422"/>
            <a:ext cx="2285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917 354,6 </a:t>
            </a:r>
            <a:r>
              <a:rPr lang="ru-RU" sz="1600" b="1" dirty="0" smtClean="0"/>
              <a:t>тыс. руб.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498080" cy="92869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исполнения бюджета по расходам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разрезе отраслей за 2021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6" y="1428736"/>
          <a:ext cx="7781558" cy="5294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82"/>
                <a:gridCol w="106612"/>
                <a:gridCol w="2362871"/>
                <a:gridCol w="1272158"/>
                <a:gridCol w="1197610"/>
                <a:gridCol w="972826"/>
                <a:gridCol w="1142599"/>
              </a:tblGrid>
              <a:tr h="6838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Раздел</a:t>
                      </a:r>
                      <a:endParaRPr lang="ru-RU" sz="14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Наименование</a:t>
                      </a:r>
                      <a:endParaRPr lang="ru-RU" sz="14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Уточненный</a:t>
                      </a:r>
                    </a:p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 план</a:t>
                      </a:r>
                      <a:endParaRPr lang="ru-RU" sz="14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Исполнение</a:t>
                      </a:r>
                      <a:endParaRPr lang="ru-RU" sz="14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%</a:t>
                      </a:r>
                    </a:p>
                    <a:p>
                      <a:pPr algn="ctr" rtl="0" fontAlgn="ctr"/>
                      <a:r>
                        <a:rPr lang="ru-RU" sz="1000" b="1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0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исполнения к </a:t>
                      </a:r>
                      <a:r>
                        <a:rPr lang="ru-RU" sz="1000" b="1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уточ</a:t>
                      </a:r>
                      <a:r>
                        <a:rPr lang="ru-RU" sz="1000" b="1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. плану</a:t>
                      </a:r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Удельный вес в общем объеме </a:t>
                      </a:r>
                      <a:r>
                        <a:rPr lang="ru-RU" sz="1000" b="1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расходов, %</a:t>
                      </a:r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4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расходов,  в т.ч. 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 smtClean="0">
                          <a:solidFill>
                            <a:srgbClr val="11171D"/>
                          </a:solidFill>
                          <a:effectLst/>
                          <a:latin typeface="Times New Roman"/>
                        </a:rPr>
                        <a:t>1 287 568,0</a:t>
                      </a:r>
                      <a:endParaRPr lang="ru-RU" sz="1500" b="1" i="0" u="none" strike="noStrike" dirty="0">
                        <a:solidFill>
                          <a:srgbClr val="11171D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1 249 189,8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40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Общегосударственные вопросы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125 205,1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124 120,6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5013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Национальная экономика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113 168,30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104 739,7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12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0500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Жилищно-коммунальное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62 443,2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368,0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605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Обслуживание муниципального долга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6 343,0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6 343,0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605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 общего характера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43 170,4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43 170,4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6405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СОЦИАЛЬНОЙ НАПРАВЛЕННОСТИ</a:t>
                      </a:r>
                      <a:endParaRPr lang="ru-RU" sz="12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5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5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5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5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5141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835 957,6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817 986,0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633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Культура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73 499,7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73 469,3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781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Социальная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20 625,8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18 842,2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781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Физическая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спорт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7 061,5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7 057,2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7643866" cy="928694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ИСПОЛНЕНИЕ БЮДЖЕТА МУНИЦИПАЛЬНОГО ОБРАЗОВАНИЯ ЗА 2021 ГОД ПО МУНИЦИПАЛЬНЫМ ПРОГРАММАМ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571604" y="1643050"/>
          <a:ext cx="7293484" cy="365760"/>
        </p:xfrm>
        <a:graphic>
          <a:graphicData uri="http://schemas.openxmlformats.org/drawingml/2006/table">
            <a:tbl>
              <a:tblPr/>
              <a:tblGrid>
                <a:gridCol w="7293484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142977" y="1142984"/>
          <a:ext cx="7786743" cy="564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2834"/>
                <a:gridCol w="1061828"/>
                <a:gridCol w="1061828"/>
                <a:gridCol w="920253"/>
              </a:tblGrid>
              <a:tr h="27451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Наименование программы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План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Исполнение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% </a:t>
                      </a:r>
                      <a:r>
                        <a:rPr lang="ru-RU" sz="1200" dirty="0" err="1" smtClean="0"/>
                        <a:t>испол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</a:tr>
              <a:tr h="27451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 и воспитания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689 288,4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670 742,30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51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здоровья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формирования здорового образа жизни населения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061,5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7 057,2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51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73 499,8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73 469,3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51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Стимулирование улучшений жилищных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условий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638,7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307,2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48,1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51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условий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для устойчивого экономического развития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4 558,1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4 404,8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96,6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51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Безопасность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117,1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117,1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51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и развитие муниципального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128 825,2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118 178,9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91,7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51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Энергосбережение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повышение энергетической эффективности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216,5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195,4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90,3</a:t>
                      </a:r>
                      <a:endParaRPr lang="ru-RU" sz="1200" dirty="0"/>
                    </a:p>
                  </a:txBody>
                  <a:tcPr/>
                </a:tc>
              </a:tr>
              <a:tr h="27769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Муниципальное управление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109 123,6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109 120,4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100,00</a:t>
                      </a:r>
                      <a:endParaRPr lang="ru-RU" sz="1200" dirty="0"/>
                    </a:p>
                  </a:txBody>
                  <a:tcPr/>
                </a:tc>
              </a:tr>
              <a:tr h="28595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Управление</a:t>
                      </a:r>
                      <a:r>
                        <a:rPr lang="ru-RU" sz="1200" baseline="0" dirty="0" smtClean="0"/>
                        <a:t> муниципальными финансами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55 619,3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55 610,8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100,0</a:t>
                      </a:r>
                      <a:endParaRPr lang="ru-RU" sz="1200" dirty="0"/>
                    </a:p>
                  </a:txBody>
                  <a:tcPr/>
                </a:tc>
              </a:tr>
              <a:tr h="28595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Управление муниципальным имуществом и земельными ресурсами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727,7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727,7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100,00</a:t>
                      </a:r>
                      <a:endParaRPr lang="ru-RU" sz="1200" dirty="0"/>
                    </a:p>
                  </a:txBody>
                  <a:tcPr/>
                </a:tc>
              </a:tr>
              <a:tr h="45752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Комплексные меры противодействия немедицинскому</a:t>
                      </a:r>
                      <a:r>
                        <a:rPr lang="ru-RU" sz="1200" baseline="0" dirty="0" smtClean="0"/>
                        <a:t> потреблению наркотических средств и их незаконному обороту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/>
                </a:tc>
              </a:tr>
              <a:tr h="457528">
                <a:tc>
                  <a:txBody>
                    <a:bodyPr/>
                    <a:lstStyle/>
                    <a:p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Улучшение условий и охраны труда в муниципальном образовании «Кизнерский район» на 2017-2021 гг.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</a:tr>
              <a:tr h="27451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Реализация молодежной</a:t>
                      </a:r>
                      <a:r>
                        <a:rPr lang="ru-RU" sz="1200" baseline="0" dirty="0" smtClean="0"/>
                        <a:t> политики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3 243,1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3 238,8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99,9</a:t>
                      </a:r>
                      <a:endParaRPr lang="ru-RU" sz="1200" dirty="0"/>
                    </a:p>
                  </a:txBody>
                  <a:tcPr/>
                </a:tc>
              </a:tr>
              <a:tr h="27451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 поддержка населения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178 15,1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16 133,5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90,6</a:t>
                      </a:r>
                      <a:endParaRPr lang="ru-RU" sz="1200" dirty="0"/>
                    </a:p>
                  </a:txBody>
                  <a:tcPr/>
                </a:tc>
              </a:tr>
              <a:tr h="27566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Комплексное развитие сельских территорий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155 986,5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155 986,5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100,0</a:t>
                      </a:r>
                      <a:endParaRPr lang="ru-RU" sz="1200" dirty="0"/>
                    </a:p>
                  </a:txBody>
                  <a:tcPr/>
                </a:tc>
              </a:tr>
              <a:tr h="27726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по муниципальным программам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1 246 730,6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1 215 299,90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97,5</a:t>
                      </a:r>
                      <a:endParaRPr lang="ru-RU" sz="1200" dirty="0"/>
                    </a:p>
                  </a:txBody>
                  <a:tcPr/>
                </a:tc>
              </a:tr>
              <a:tr h="306321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Непрограммные</a:t>
                      </a:r>
                      <a:r>
                        <a:rPr lang="ru-RU" sz="1200" dirty="0" smtClean="0"/>
                        <a:t> направления деятельности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40 837,4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33 889,9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83,0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2500306"/>
            <a:ext cx="2500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i="1" dirty="0" smtClean="0"/>
          </a:p>
          <a:p>
            <a:pPr algn="ctr"/>
            <a:r>
              <a:rPr lang="ru-RU" sz="3200" b="1" i="1" dirty="0" smtClean="0"/>
              <a:t>Доходы</a:t>
            </a:r>
            <a:endParaRPr lang="ru-RU" sz="32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714612" y="2500306"/>
            <a:ext cx="92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r>
              <a:rPr lang="ru-RU" sz="3600" dirty="0" smtClean="0"/>
              <a:t>-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476272" y="2500306"/>
            <a:ext cx="20958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i="1" dirty="0" smtClean="0"/>
          </a:p>
          <a:p>
            <a:r>
              <a:rPr lang="ru-RU" sz="3200" b="1" i="1" dirty="0" smtClean="0"/>
              <a:t>Расходы</a:t>
            </a:r>
            <a:endParaRPr lang="ru-RU" sz="32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500694" y="2357430"/>
            <a:ext cx="428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/>
          </a:p>
          <a:p>
            <a:r>
              <a:rPr lang="ru-RU" sz="3600" b="1" dirty="0" smtClean="0"/>
              <a:t>=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84168" y="2500306"/>
            <a:ext cx="23454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i="1" dirty="0" smtClean="0"/>
          </a:p>
          <a:p>
            <a:r>
              <a:rPr lang="ru-RU" sz="3200" b="1" i="1" dirty="0" smtClean="0"/>
              <a:t>Дефицит</a:t>
            </a:r>
            <a:endParaRPr lang="ru-RU" sz="3200" b="1" i="1" dirty="0"/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857224" y="4357694"/>
            <a:ext cx="221457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1 237 885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3357552" y="4310237"/>
            <a:ext cx="2643207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1 249 189,8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57950" y="4214818"/>
            <a:ext cx="257176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11 304,7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500166" y="285729"/>
            <a:ext cx="60007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 НА 2021 ГОД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055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7498080" cy="107157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effectLst/>
                <a:latin typeface="Times New Roman" pitchFamily="18" charset="0"/>
                <a:cs typeface="Times New Roman" pitchFamily="18" charset="0"/>
              </a:rPr>
              <a:t>ОСНОВНЫЕ ПАРАМЕТРЫ БЮДЖЕТА  </a:t>
            </a:r>
            <a:br>
              <a:rPr lang="ru-RU" sz="18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effectLst/>
                <a:latin typeface="Times New Roman" pitchFamily="18" charset="0"/>
                <a:cs typeface="Times New Roman" pitchFamily="18" charset="0"/>
              </a:rPr>
              <a:t>МО «Кизнерский район» за 2021 год</a:t>
            </a:r>
            <a:endParaRPr lang="ru-RU" sz="18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1357299"/>
            <a:ext cx="3000396" cy="116955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i="1" u="sng" dirty="0" smtClean="0">
                <a:solidFill>
                  <a:prstClr val="black"/>
                </a:solidFill>
              </a:rPr>
              <a:t>Первоначальный бюджет</a:t>
            </a:r>
          </a:p>
          <a:p>
            <a:pPr algn="ctr"/>
            <a:endParaRPr lang="ru-RU" sz="1600" b="1" i="1" u="sng" dirty="0" smtClean="0">
              <a:solidFill>
                <a:prstClr val="black"/>
              </a:solidFill>
            </a:endParaRPr>
          </a:p>
          <a:p>
            <a:r>
              <a:rPr lang="ru-RU" b="1" dirty="0" smtClean="0">
                <a:solidFill>
                  <a:prstClr val="black"/>
                </a:solidFill>
              </a:rPr>
              <a:t>Доходы  - 783,2 млн. руб.</a:t>
            </a:r>
          </a:p>
          <a:p>
            <a:r>
              <a:rPr lang="ru-RU" b="1" dirty="0" smtClean="0">
                <a:solidFill>
                  <a:prstClr val="black"/>
                </a:solidFill>
              </a:rPr>
              <a:t>Расходы  - 783,2 млн. руб.</a:t>
            </a:r>
          </a:p>
        </p:txBody>
      </p:sp>
      <p:sp>
        <p:nvSpPr>
          <p:cNvPr id="6" name="Стрелка углом 5"/>
          <p:cNvSpPr/>
          <p:nvPr/>
        </p:nvSpPr>
        <p:spPr>
          <a:xfrm rot="5400000">
            <a:off x="5156737" y="915438"/>
            <a:ext cx="785820" cy="2669674"/>
          </a:xfrm>
          <a:prstGeom prst="bentArrow">
            <a:avLst>
              <a:gd name="adj1" fmla="val 18287"/>
              <a:gd name="adj2" fmla="val 25000"/>
              <a:gd name="adj3" fmla="val 25000"/>
              <a:gd name="adj4" fmla="val 4375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2690336"/>
            <a:ext cx="3714776" cy="2031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5 решений Кизнерского районного Совета депутатов о внесении изменений в Решение «О бюджете муниципального образования «Кизнерский район» на 2021 год и плановый период 2022 и 2023 годов»</a:t>
            </a:r>
            <a:endParaRPr lang="ru-RU" b="1" dirty="0">
              <a:solidFill>
                <a:prstClr val="black"/>
              </a:solidFill>
            </a:endParaRPr>
          </a:p>
        </p:txBody>
      </p:sp>
      <p:pic>
        <p:nvPicPr>
          <p:cNvPr id="10" name="Picture 4" descr="https://ds03.infourok.ru/uploads/ex/0f2f/00058d6e-4e0c2a27/img3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28" y="2714620"/>
            <a:ext cx="2928958" cy="17859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трелка углом 10"/>
          <p:cNvSpPr/>
          <p:nvPr/>
        </p:nvSpPr>
        <p:spPr>
          <a:xfrm rot="10800000">
            <a:off x="4929190" y="4714884"/>
            <a:ext cx="2857520" cy="785818"/>
          </a:xfrm>
          <a:prstGeom prst="bentArrow">
            <a:avLst>
              <a:gd name="adj1" fmla="val 25000"/>
              <a:gd name="adj2" fmla="val 20036"/>
              <a:gd name="adj3" fmla="val 25000"/>
              <a:gd name="adj4" fmla="val 4375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5852" y="4643446"/>
            <a:ext cx="3643338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u="sng" dirty="0" smtClean="0"/>
              <a:t>Уточненные плановые назначения</a:t>
            </a:r>
          </a:p>
          <a:p>
            <a:endParaRPr lang="ru-RU" dirty="0" smtClean="0"/>
          </a:p>
          <a:p>
            <a:r>
              <a:rPr lang="ru-RU" dirty="0" smtClean="0"/>
              <a:t>Доходы – 1 261,3 млн.руб.</a:t>
            </a:r>
          </a:p>
          <a:p>
            <a:r>
              <a:rPr lang="ru-RU" dirty="0" smtClean="0"/>
              <a:t>Расходы – 1 287,6 млн.руб.</a:t>
            </a:r>
          </a:p>
          <a:p>
            <a:r>
              <a:rPr lang="ru-RU" dirty="0" smtClean="0"/>
              <a:t>Дефицит – 26,3 млн.руб.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1600" b="1" kern="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kern="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7417705"/>
              </p:ext>
            </p:extLst>
          </p:nvPr>
        </p:nvGraphicFramePr>
        <p:xfrm>
          <a:off x="957234" y="1428736"/>
          <a:ext cx="818676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11560" y="188640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800" b="1" kern="0" cap="all" dirty="0" smtClean="0">
                <a:ln w="0"/>
                <a:latin typeface="Times New Roman" pitchFamily="18" charset="0"/>
                <a:ea typeface="+mj-ea"/>
                <a:cs typeface="Times New Roman" pitchFamily="18" charset="0"/>
              </a:rPr>
              <a:t>ОСНОВНЫЕ ПОКАЗАТЕЛИ ИСПОЛНЕНИЯ БЮДЖЕТА муниципального образования</a:t>
            </a:r>
          </a:p>
          <a:p>
            <a:pPr algn="ctr">
              <a:spcBef>
                <a:spcPct val="0"/>
              </a:spcBef>
            </a:pPr>
            <a:r>
              <a:rPr lang="ru-RU" sz="1800" b="1" kern="0" cap="all" dirty="0" smtClean="0">
                <a:ln w="0"/>
                <a:latin typeface="Times New Roman" pitchFamily="18" charset="0"/>
                <a:ea typeface="+mj-ea"/>
                <a:cs typeface="Times New Roman" pitchFamily="18" charset="0"/>
              </a:rPr>
              <a:t> «Кизнерский район» </a:t>
            </a:r>
          </a:p>
          <a:p>
            <a:pPr algn="ctr">
              <a:spcBef>
                <a:spcPct val="0"/>
              </a:spcBef>
            </a:pPr>
            <a:r>
              <a:rPr lang="ru-RU" sz="1800" b="1" kern="0" cap="all" dirty="0" smtClean="0">
                <a:ln w="0"/>
                <a:latin typeface="Times New Roman" pitchFamily="18" charset="0"/>
                <a:ea typeface="+mj-ea"/>
                <a:cs typeface="Times New Roman" pitchFamily="18" charset="0"/>
              </a:rPr>
              <a:t>на 2021 год</a:t>
            </a:r>
            <a:endParaRPr lang="ru-RU" sz="1800" b="1" kern="0" cap="all" dirty="0">
              <a:ln w="0"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7" y="260648"/>
            <a:ext cx="7855268" cy="114300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СТРУКТУРА  ДОХОДОВ БЮДЖЕТА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МО «Кизнерский район»  за  2021 год</a:t>
            </a:r>
          </a:p>
        </p:txBody>
      </p:sp>
      <p:graphicFrame>
        <p:nvGraphicFramePr>
          <p:cNvPr id="3" name="Object 14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866295470"/>
              </p:ext>
            </p:extLst>
          </p:nvPr>
        </p:nvGraphicFramePr>
        <p:xfrm>
          <a:off x="1266743" y="1812841"/>
          <a:ext cx="5458386" cy="3222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43" name="WordArt 2"/>
          <p:cNvSpPr>
            <a:spLocks noChangeArrowheads="1" noChangeShapeType="1" noTextEdit="1"/>
          </p:cNvSpPr>
          <p:nvPr/>
        </p:nvSpPr>
        <p:spPr bwMode="auto">
          <a:xfrm>
            <a:off x="3779838" y="1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b="1" i="1" kern="10" spc="18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rgbClr val="FFFFFF"/>
              </a:solidFill>
              <a:latin typeface="Monotype Corsiva"/>
            </a:endParaRPr>
          </a:p>
        </p:txBody>
      </p:sp>
      <p:sp>
        <p:nvSpPr>
          <p:cNvPr id="5147" name="Text Box 183"/>
          <p:cNvSpPr txBox="1">
            <a:spLocks noChangeArrowheads="1"/>
          </p:cNvSpPr>
          <p:nvPr/>
        </p:nvSpPr>
        <p:spPr bwMode="auto">
          <a:xfrm>
            <a:off x="5508104" y="1340768"/>
            <a:ext cx="2132042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Налоговые и </a:t>
            </a:r>
          </a:p>
          <a:p>
            <a:pPr algn="ctr"/>
            <a:r>
              <a:rPr lang="ru-RU" sz="1600" b="1" dirty="0"/>
              <a:t>неналоговые </a:t>
            </a:r>
            <a:r>
              <a:rPr lang="ru-RU" sz="1600" b="1" dirty="0" smtClean="0"/>
              <a:t>доходы</a:t>
            </a: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235 629,0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тыс.руб.</a:t>
            </a: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19%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48" name="Text Box 184"/>
          <p:cNvSpPr txBox="1">
            <a:spLocks noChangeArrowheads="1"/>
          </p:cNvSpPr>
          <p:nvPr/>
        </p:nvSpPr>
        <p:spPr bwMode="auto">
          <a:xfrm>
            <a:off x="5258981" y="4653136"/>
            <a:ext cx="2985427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Безвозмездные</a:t>
            </a:r>
          </a:p>
          <a:p>
            <a:pPr algn="ctr"/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п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оступления 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из</a:t>
            </a:r>
          </a:p>
          <a:p>
            <a:pPr algn="ctr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бюджетов 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других уровне</a:t>
            </a:r>
            <a:r>
              <a:rPr lang="ru-RU" sz="1600" dirty="0"/>
              <a:t>й</a:t>
            </a: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1 002 256 тыс.руб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81 %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49" name="AutoShape 29"/>
          <p:cNvSpPr>
            <a:spLocks/>
          </p:cNvSpPr>
          <p:nvPr/>
        </p:nvSpPr>
        <p:spPr bwMode="auto">
          <a:xfrm rot="17355831">
            <a:off x="3416764" y="3631888"/>
            <a:ext cx="477838" cy="2496820"/>
          </a:xfrm>
          <a:prstGeom prst="leftBrace">
            <a:avLst>
              <a:gd name="adj1" fmla="val 18783"/>
              <a:gd name="adj2" fmla="val 50213"/>
            </a:avLst>
          </a:prstGeom>
          <a:noFill/>
          <a:ln w="25400">
            <a:solidFill>
              <a:srgbClr val="CC00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ru-RU">
              <a:solidFill>
                <a:srgbClr val="C00000"/>
              </a:solidFill>
            </a:endParaRPr>
          </a:p>
        </p:txBody>
      </p:sp>
      <p:sp>
        <p:nvSpPr>
          <p:cNvPr id="5150" name="Text Box 191"/>
          <p:cNvSpPr txBox="1">
            <a:spLocks noChangeArrowheads="1"/>
          </p:cNvSpPr>
          <p:nvPr/>
        </p:nvSpPr>
        <p:spPr bwMode="auto">
          <a:xfrm>
            <a:off x="447675" y="45291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151" name="Rectangle 30"/>
          <p:cNvSpPr>
            <a:spLocks noChangeArrowheads="1"/>
          </p:cNvSpPr>
          <p:nvPr/>
        </p:nvSpPr>
        <p:spPr bwMode="auto">
          <a:xfrm>
            <a:off x="1619672" y="5121633"/>
            <a:ext cx="1873251" cy="7921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rgbClr val="000099"/>
                </a:solidFill>
                <a:cs typeface="Arial" charset="0"/>
              </a:rPr>
              <a:t>ВСЕГО ДОХОДОВ</a:t>
            </a:r>
          </a:p>
          <a:p>
            <a:pPr algn="ctr"/>
            <a:r>
              <a:rPr lang="ru-RU" sz="1400" b="1" u="sng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1 237 885 тыс.руб</a:t>
            </a:r>
            <a:r>
              <a:rPr lang="ru-RU" sz="1400" b="1" u="sng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ru-RU" sz="14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(100</a:t>
            </a:r>
            <a:r>
              <a:rPr lang="en-US" sz="14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%)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4860033" y="2154849"/>
            <a:ext cx="477095" cy="35882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 flipV="1">
            <a:off x="5337128" y="4077072"/>
            <a:ext cx="796576" cy="6367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20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16632"/>
            <a:ext cx="7313562" cy="102635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kern="0" cap="all" dirty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 </a:t>
            </a:r>
            <a:r>
              <a:rPr lang="ru-RU" sz="1800" b="1" kern="0" cap="all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kern="0" cap="all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kern="0" cap="all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«Кизнерский</a:t>
            </a:r>
            <a:br>
              <a:rPr lang="ru-RU" sz="1800" b="1" kern="0" cap="all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kern="0" cap="all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</a:t>
            </a:r>
            <a:r>
              <a:rPr lang="ru-RU" sz="1800" b="1" kern="0" cap="all" dirty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800" b="1" kern="0" cap="all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год </a:t>
            </a:r>
            <a:br>
              <a:rPr lang="ru-RU" sz="1800" b="1" kern="0" cap="all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kern="0" cap="all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сравнении с уточненным планом на год</a:t>
            </a:r>
            <a:endParaRPr lang="ru-RU" sz="1800" b="1" kern="0" cap="all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83157497"/>
              </p:ext>
            </p:extLst>
          </p:nvPr>
        </p:nvGraphicFramePr>
        <p:xfrm>
          <a:off x="500034" y="1285860"/>
          <a:ext cx="8001056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980727"/>
            <a:ext cx="768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9172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56532049"/>
              </p:ext>
            </p:extLst>
          </p:nvPr>
        </p:nvGraphicFramePr>
        <p:xfrm>
          <a:off x="1071538" y="1357298"/>
          <a:ext cx="7786742" cy="5004163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3268947"/>
                <a:gridCol w="1584943"/>
                <a:gridCol w="1415128"/>
                <a:gridCol w="1517724"/>
              </a:tblGrid>
              <a:tr h="87634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Уточненный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план,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тыс.руб.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Исполнение</a:t>
                      </a:r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ru-RU" sz="10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 исполнения к уточненному плану года</a:t>
                      </a:r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240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Налоги на доходы физических лиц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162 251,0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157 571,0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39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Акцизы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832,0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39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Налоги на совокупный доход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4 065,0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240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Госпошлина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39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Итого налоговые доходы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198 119,0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196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177,0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589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Доходы от пользования имущества,   находящегося в государственной и  муниципальной собственности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6 559,0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0291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Платежи за пользование природными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ресурса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7997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Доходы от продажи материальных и  нематериальных активов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450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228,0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218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Штраф, санкции, возмещение ущерба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055,0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218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Прочие неналоговые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39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неналоговые доходы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36 091,0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39 452,0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39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ИТОГО: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234 210,0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235 629,0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667" name="Rectangle 2"/>
          <p:cNvSpPr>
            <a:spLocks noGrp="1" noChangeArrowheads="1"/>
          </p:cNvSpPr>
          <p:nvPr>
            <p:ph type="title"/>
          </p:nvPr>
        </p:nvSpPr>
        <p:spPr>
          <a:xfrm>
            <a:off x="-142908" y="-255588"/>
            <a:ext cx="9434546" cy="792163"/>
          </a:xfrm>
        </p:spPr>
        <p:txBody>
          <a:bodyPr>
            <a:normAutofit fontScale="90000"/>
          </a:bodyPr>
          <a:lstStyle/>
          <a:p>
            <a:pPr algn="ctr" eaLnBrk="1" hangingPunct="1">
              <a:buFont typeface="Georgia" pitchFamily="18" charset="0"/>
              <a:buNone/>
            </a:pPr>
            <a:r>
              <a:rPr lang="ru-RU" altLang="ru-RU" sz="2300" b="1" dirty="0" smtClean="0">
                <a:ln>
                  <a:noFill/>
                </a:ln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2300" b="1" dirty="0" smtClean="0">
                <a:ln>
                  <a:noFill/>
                </a:ln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ru-RU" sz="2300" b="1" dirty="0" smtClean="0">
                <a:ln>
                  <a:noFill/>
                </a:ln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2300" b="1" dirty="0" smtClean="0">
                <a:ln>
                  <a:noFill/>
                </a:ln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ru-RU" sz="2300" b="1" dirty="0" smtClean="0">
                <a:ln>
                  <a:noFill/>
                </a:ln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ПО НАЛОГОВЫМ И НЕНАЛОГОВЫМ </a:t>
            </a:r>
            <a:b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ДОХОДАМ ЗА 2021 Г.</a:t>
            </a:r>
            <a:r>
              <a:rPr lang="ru-RU" altLang="ru-RU" sz="2700" b="1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496" y="4462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 </a:t>
            </a:r>
            <a:endParaRPr lang="ru-RU" sz="1400" b="1" i="1" dirty="0"/>
          </a:p>
        </p:txBody>
      </p:sp>
    </p:spTree>
    <p:extLst>
      <p:ext uri="{BB962C8B-B14F-4D97-AF65-F5344CB8AC3E}">
        <p14:creationId xmlns="" xmlns:p14="http://schemas.microsoft.com/office/powerpoint/2010/main" val="74378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358113" cy="107157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ДОХОДОВ НА 2021 ГОД</a:t>
            </a:r>
            <a:b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</p:nvPr>
        </p:nvGraphicFramePr>
        <p:xfrm>
          <a:off x="1142976" y="1142984"/>
          <a:ext cx="721523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0800000" flipV="1">
            <a:off x="714347" y="176877"/>
            <a:ext cx="1143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3515060778"/>
              </p:ext>
            </p:extLst>
          </p:nvPr>
        </p:nvGraphicFramePr>
        <p:xfrm>
          <a:off x="928662" y="1214422"/>
          <a:ext cx="8072494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28662" y="-24"/>
            <a:ext cx="7758138" cy="1143000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BB23CB"/>
                </a:solidFill>
              </a:rPr>
              <a:t/>
            </a:r>
            <a:br>
              <a:rPr lang="ru-RU" sz="2800" b="1" i="1" dirty="0" smtClean="0">
                <a:solidFill>
                  <a:srgbClr val="BB23CB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НЕНАЛОГОВЫХ ДОХОДОВ НА 2021 ГОД</a:t>
            </a:r>
            <a:b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39 452 ТЫС.РУБ.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14291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572296" cy="928694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24000" y="1000108"/>
          <a:ext cx="697709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970</TotalTime>
  <Words>873</Words>
  <Application>Microsoft Office PowerPoint</Application>
  <PresentationFormat>Экран (4:3)</PresentationFormat>
  <Paragraphs>320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Отчет об исполнении бюджета муниципального образования «Кизнерский район » за 2021 год</vt:lpstr>
      <vt:lpstr>ОСНОВНЫЕ ПАРАМЕТРЫ БЮДЖЕТА   МО «Кизнерский район» за 2021 год</vt:lpstr>
      <vt:lpstr> </vt:lpstr>
      <vt:lpstr>СТРУКТУРА  ДОХОДОВ БЮДЖЕТА  МО «Кизнерский район»  за  2021 год</vt:lpstr>
      <vt:lpstr>Исполнение доходной части бюджета  муниципального образования «Кизнерский  район» за 2021 год  в сравнении с уточненным планом на год</vt:lpstr>
      <vt:lpstr>   ИСПОЛНЕНИЕ ПО НАЛОГОВЫМ И НЕНАЛОГОВЫМ  ДОХОДАМ ЗА 2021 Г.  </vt:lpstr>
      <vt:lpstr>СТРУКТУРА НАЛОГОВЫХ ДОХОДОВ НА 2021 ГОД </vt:lpstr>
      <vt:lpstr> СТРУКТУРА НЕНАЛОГОВЫХ ДОХОДОВ НА 2021 ГОД  – 39 452 ТЫС.РУБ.  </vt:lpstr>
      <vt:lpstr>БЕЗВОЗМЕЗДНЫЕ ПОСТУПЛЕНИЯ </vt:lpstr>
      <vt:lpstr>СТРУКТУРА РАСХОДОВ БЮДЖЕТА НА 2021 ГОД</vt:lpstr>
      <vt:lpstr>Анализ исполнения бюджета по расходам  в разрезе отраслей за 2021 год</vt:lpstr>
      <vt:lpstr>ИСПОЛНЕНИЕ БЮДЖЕТА МУНИЦИПАЛЬНОГО ОБРАЗОВАНИЯ ЗА 2021 ГОД ПО МУНИЦИПАЛЬНЫМ ПРОГРАММАМ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Никитин</dc:creator>
  <cp:lastModifiedBy>Пользователь Windows</cp:lastModifiedBy>
  <cp:revision>114</cp:revision>
  <dcterms:created xsi:type="dcterms:W3CDTF">2021-12-06T10:18:24Z</dcterms:created>
  <dcterms:modified xsi:type="dcterms:W3CDTF">2022-12-29T16:20:24Z</dcterms:modified>
</cp:coreProperties>
</file>