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3" r:id="rId3"/>
    <p:sldId id="274" r:id="rId4"/>
    <p:sldId id="280" r:id="rId5"/>
    <p:sldId id="284" r:id="rId6"/>
    <p:sldId id="264" r:id="rId7"/>
    <p:sldId id="286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6F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5"/>
      <c:rotY val="50"/>
      <c:perspective val="0"/>
    </c:view3D>
    <c:plotArea>
      <c:layout>
        <c:manualLayout>
          <c:layoutTarget val="inner"/>
          <c:xMode val="edge"/>
          <c:yMode val="edge"/>
          <c:x val="0.13981531430696395"/>
          <c:y val="0"/>
          <c:w val="0.78561560470558345"/>
          <c:h val="0.9116278761366344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тыс.руб.</c:v>
                </c:pt>
              </c:strCache>
            </c:strRef>
          </c:tx>
          <c:spPr>
            <a:ln w="22860">
              <a:solidFill>
                <a:schemeClr val="tx1"/>
              </a:solidFill>
              <a:prstDash val="solid"/>
            </a:ln>
          </c:spPr>
          <c:explosion val="56"/>
          <c:dPt>
            <c:idx val="0"/>
            <c:spPr>
              <a:solidFill>
                <a:schemeClr val="accent2">
                  <a:lumMod val="50000"/>
                </a:schemeClr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495718.40000000002</c:v>
                </c:pt>
                <c:pt idx="1">
                  <c:v>196790.1</c:v>
                </c:pt>
              </c:numCache>
            </c:numRef>
          </c:val>
        </c:ser>
      </c:pie3DChart>
      <c:spPr>
        <a:noFill/>
        <a:ln w="1524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howPercent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Налоги на совокупный доход </c:v>
                </c:pt>
                <c:pt idx="3">
                  <c:v>Имущественные налоги</c:v>
                </c:pt>
                <c:pt idx="4">
                  <c:v>Доходы от использования имущества</c:v>
                </c:pt>
                <c:pt idx="5">
                  <c:v>Прочие налогове и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59.1</c:v>
                </c:pt>
                <c:pt idx="1">
                  <c:v>14</c:v>
                </c:pt>
                <c:pt idx="2">
                  <c:v>2.5</c:v>
                </c:pt>
                <c:pt idx="3">
                  <c:v>2</c:v>
                </c:pt>
                <c:pt idx="4">
                  <c:v>2.6</c:v>
                </c:pt>
                <c:pt idx="5">
                  <c:v>19.8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"/>
          <c:y val="0.49801574803149606"/>
          <c:w val="0.54003641732283469"/>
          <c:h val="0.50198425196850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explosion val="6"/>
            <c:spPr>
              <a:solidFill>
                <a:srgbClr val="2D3EDF"/>
              </a:solidFill>
            </c:spPr>
          </c:dPt>
          <c:dPt>
            <c:idx val="1"/>
            <c:explosion val="13"/>
          </c:dPt>
          <c:dPt>
            <c:idx val="2"/>
            <c:explosion val="15"/>
            <c:spPr>
              <a:solidFill>
                <a:srgbClr val="FFFF00"/>
              </a:solidFill>
            </c:spPr>
          </c:dPt>
          <c:dPt>
            <c:idx val="3"/>
            <c:explosion val="16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4"/>
            <c:explosion val="15"/>
            <c:spPr>
              <a:solidFill>
                <a:srgbClr val="7030A0"/>
              </a:solidFill>
            </c:spPr>
          </c:dPt>
          <c:dPt>
            <c:idx val="5"/>
            <c:explosion val="19"/>
            <c:spPr>
              <a:solidFill>
                <a:srgbClr val="FF0000"/>
              </a:solidFill>
            </c:spPr>
          </c:dPt>
          <c:dPt>
            <c:idx val="6"/>
            <c:explosion val="23"/>
            <c:spPr>
              <a:solidFill>
                <a:srgbClr val="00B0F0"/>
              </a:solidFill>
            </c:spPr>
          </c:dPt>
          <c:dPt>
            <c:idx val="7"/>
            <c:explosion val="2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58.8</c:v>
                </c:pt>
                <c:pt idx="1">
                  <c:v>11.7</c:v>
                </c:pt>
                <c:pt idx="2">
                  <c:v>0.4</c:v>
                </c:pt>
                <c:pt idx="3">
                  <c:v>3.7</c:v>
                </c:pt>
                <c:pt idx="4">
                  <c:v>8.6</c:v>
                </c:pt>
                <c:pt idx="5">
                  <c:v>7.5</c:v>
                </c:pt>
                <c:pt idx="6">
                  <c:v>6.4</c:v>
                </c:pt>
                <c:pt idx="7">
                  <c:v>2.9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36F23-1706-4ADA-8255-0DA64552C765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BBA87-CDE0-4D41-BCEF-322FD0263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93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44538"/>
            <a:ext cx="4975225" cy="373221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856" y="4727197"/>
            <a:ext cx="5490289" cy="4475954"/>
          </a:xfrm>
          <a:noFill/>
          <a:ln/>
        </p:spPr>
        <p:txBody>
          <a:bodyPr/>
          <a:lstStyle/>
          <a:p>
            <a:pPr defTabSz="903288"/>
            <a:fld id="{EB15D09A-D77E-4619-B067-74ABDBBEFBD8}" type="slidenum">
              <a:rPr lang="ru-RU" smtClean="0"/>
              <a:pPr defTabSz="903288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092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0" tIns="45312" rIns="90630" bIns="45312"/>
          <a:lstStyle/>
          <a:p>
            <a:r>
              <a:rPr kumimoji="0" lang="ru-RU" sz="1200"/>
              <a:t>Слайд 6</a:t>
            </a: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25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72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629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733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509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84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724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43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210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234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6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2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357188" y="5034805"/>
            <a:ext cx="59626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0" lang="ru-RU" sz="2000" b="1" dirty="0" smtClean="0">
              <a:solidFill>
                <a:schemeClr val="tx2"/>
              </a:solidFill>
            </a:endParaRPr>
          </a:p>
          <a:p>
            <a:endParaRPr lang="ru-RU" sz="2000" b="1" dirty="0">
              <a:solidFill>
                <a:schemeClr val="tx2"/>
              </a:solidFill>
            </a:endParaRPr>
          </a:p>
          <a:p>
            <a:endParaRPr kumimoji="0" lang="ru-RU" sz="2000" b="1" dirty="0" smtClean="0">
              <a:solidFill>
                <a:schemeClr val="tx2"/>
              </a:solidFill>
            </a:endParaRPr>
          </a:p>
          <a:p>
            <a:r>
              <a:rPr kumimoji="0" lang="ru-RU" sz="2000" b="1" dirty="0" smtClean="0">
                <a:solidFill>
                  <a:schemeClr val="tx2"/>
                </a:solidFill>
              </a:rPr>
              <a:t> </a:t>
            </a:r>
            <a:endParaRPr kumimoji="0" lang="ru-RU" sz="2000" b="1" dirty="0">
              <a:solidFill>
                <a:schemeClr val="tx2"/>
              </a:solidFill>
            </a:endParaRPr>
          </a:p>
        </p:txBody>
      </p:sp>
      <p:sp>
        <p:nvSpPr>
          <p:cNvPr id="1029" name="Rectangle 3"/>
          <p:cNvSpPr txBox="1">
            <a:spLocks noChangeArrowheads="1"/>
          </p:cNvSpPr>
          <p:nvPr/>
        </p:nvSpPr>
        <p:spPr bwMode="auto">
          <a:xfrm>
            <a:off x="107504" y="642918"/>
            <a:ext cx="8822184" cy="409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unrise" dir="t"/>
          </a:scene3d>
          <a:sp3d extrusionH="76200">
            <a:bevelT prst="relaxedInset"/>
            <a:extrusionClr>
              <a:srgbClr val="92D050"/>
            </a:extrusionClr>
          </a:sp3d>
        </p:spPr>
        <p:txBody>
          <a:bodyPr tIns="0" bIns="0">
            <a:sp3d extrusionH="57150" contourW="12700" prstMaterial="softEdge">
              <a:bevelT w="38100" h="38100" prst="relaxedInset"/>
              <a:bevelB w="50800" h="38100" prst="riblet"/>
              <a:contourClr>
                <a:srgbClr val="FFC000"/>
              </a:contourClr>
            </a:sp3d>
          </a:bodyPr>
          <a:lstStyle/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«Муниципальный округ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Кизнерский район Удмуртской Республики»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1 октября 2022 года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625" y="566722"/>
            <a:ext cx="81518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kumimoji="0" lang="ru-RU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p:control spid="2116" name="SapphireHiddenControl" r:id="rId2" imgW="6095880" imgH="4067280"/>
    </p:controls>
    <p:extLst>
      <p:ext uri="{BB962C8B-B14F-4D97-AF65-F5344CB8AC3E}">
        <p14:creationId xmlns="" xmlns:p14="http://schemas.microsoft.com/office/powerpoint/2010/main" val="297017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569649" cy="150019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Структура доходов бюджета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муниципального образования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«Муниципальный округ Кизнерский район Удмуртской Республики» 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на 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1 октября 2022 года</a:t>
            </a:r>
          </a:p>
        </p:txBody>
      </p:sp>
      <p:graphicFrame>
        <p:nvGraphicFramePr>
          <p:cNvPr id="3" name="Object 14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159689554"/>
              </p:ext>
            </p:extLst>
          </p:nvPr>
        </p:nvGraphicFramePr>
        <p:xfrm>
          <a:off x="1266743" y="1812841"/>
          <a:ext cx="5458386" cy="322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43" name="WordArt 2"/>
          <p:cNvSpPr>
            <a:spLocks noChangeArrowheads="1" noChangeShapeType="1" noTextEdit="1"/>
          </p:cNvSpPr>
          <p:nvPr/>
        </p:nvSpPr>
        <p:spPr bwMode="auto">
          <a:xfrm>
            <a:off x="3779838" y="1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FFFF"/>
              </a:solidFill>
              <a:latin typeface="Monotype Corsiva"/>
            </a:endParaRPr>
          </a:p>
        </p:txBody>
      </p:sp>
      <p:sp>
        <p:nvSpPr>
          <p:cNvPr id="5147" name="Text Box 183"/>
          <p:cNvSpPr txBox="1">
            <a:spLocks noChangeArrowheads="1"/>
          </p:cNvSpPr>
          <p:nvPr/>
        </p:nvSpPr>
        <p:spPr bwMode="auto">
          <a:xfrm>
            <a:off x="6286512" y="1643050"/>
            <a:ext cx="2245928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196 790,1 тыс. руб.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28,4%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8" name="Text Box 184"/>
          <p:cNvSpPr txBox="1">
            <a:spLocks noChangeArrowheads="1"/>
          </p:cNvSpPr>
          <p:nvPr/>
        </p:nvSpPr>
        <p:spPr bwMode="auto">
          <a:xfrm>
            <a:off x="5258981" y="4748951"/>
            <a:ext cx="27694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495 718,4 тыс. руб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71,6%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9" name="AutoShape 29"/>
          <p:cNvSpPr>
            <a:spLocks/>
          </p:cNvSpPr>
          <p:nvPr/>
        </p:nvSpPr>
        <p:spPr bwMode="auto">
          <a:xfrm rot="17355831">
            <a:off x="3335633" y="3517587"/>
            <a:ext cx="720000" cy="2496820"/>
          </a:xfrm>
          <a:prstGeom prst="leftBrace">
            <a:avLst>
              <a:gd name="adj1" fmla="val 18783"/>
              <a:gd name="adj2" fmla="val 5021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5150" name="Text Box 191"/>
          <p:cNvSpPr txBox="1">
            <a:spLocks noChangeArrowheads="1"/>
          </p:cNvSpPr>
          <p:nvPr/>
        </p:nvSpPr>
        <p:spPr bwMode="auto">
          <a:xfrm>
            <a:off x="447675" y="45291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51" name="Rectangle 30"/>
          <p:cNvSpPr>
            <a:spLocks noChangeArrowheads="1"/>
          </p:cNvSpPr>
          <p:nvPr/>
        </p:nvSpPr>
        <p:spPr bwMode="auto">
          <a:xfrm>
            <a:off x="1619672" y="5121633"/>
            <a:ext cx="1873251" cy="792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ВСЕГО ДОХОДОВ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692 508,5 тыс. руб.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4913020" y="2357430"/>
            <a:ext cx="1159178" cy="1454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337128" y="4077072"/>
            <a:ext cx="796576" cy="6367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2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600288"/>
              </p:ext>
            </p:extLst>
          </p:nvPr>
        </p:nvGraphicFramePr>
        <p:xfrm>
          <a:off x="285719" y="1285859"/>
          <a:ext cx="8715436" cy="5315550"/>
        </p:xfrm>
        <a:graphic>
          <a:graphicData uri="http://schemas.openxmlformats.org/drawingml/2006/table">
            <a:tbl>
              <a:tblPr/>
              <a:tblGrid>
                <a:gridCol w="4428020"/>
                <a:gridCol w="1546292"/>
                <a:gridCol w="1476006"/>
                <a:gridCol w="1265118"/>
              </a:tblGrid>
              <a:tr h="50006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План 2022 г.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Фактическое исполнение на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 октября 2022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19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237 290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196 790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82,9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НАЛОГОВЫЕ доходы, 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226 679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153 509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67,7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18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Налог на доходы физических лиц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175 761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116 213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66,1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23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Акцизы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31 953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27 487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86,0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632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Налоги на совокупный доход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6 453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4 992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77,4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 на имущество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2 046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Земельный налог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9 016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3 866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Государственная пошлина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1 450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3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НЕНАЛОГОВЫЕ доходы, в том числе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10 611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43 281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407,9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8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использования имущества, находящегося в муниципальной собственности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6 267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5 189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82,8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7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Плата за негативное воздействие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61,2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8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32 112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5221,5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756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1 150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3 220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280,0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7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Штрафы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163,9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43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Прочие неналоговые доходы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1 473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1 656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112,4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 marR="0" lvl="1" indent="0" algn="just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679 961,3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495 718,4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04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ДОХОДЫ всего: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917 251,3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692 508,4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75,4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88640"/>
            <a:ext cx="8319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Исполнение  бюджета МО «Муниципальный округ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Кизнерский район Удмуртской Республики»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доходам на 1 октября 2022 года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86710" y="98072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(тыс. руб.)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6706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821644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МО «Муниципальный округ Кизнерский район Удмуртской Республики» на 1 октября 2022  года</a:t>
            </a: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="" xmlns:p14="http://schemas.microsoft.com/office/powerpoint/2010/main" val="3522965282"/>
              </p:ext>
            </p:extLst>
          </p:nvPr>
        </p:nvGraphicFramePr>
        <p:xfrm>
          <a:off x="214282" y="1428736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992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8790976"/>
              </p:ext>
            </p:extLst>
          </p:nvPr>
        </p:nvGraphicFramePr>
        <p:xfrm>
          <a:off x="611560" y="836712"/>
          <a:ext cx="7746654" cy="5873397"/>
        </p:xfrm>
        <a:graphic>
          <a:graphicData uri="http://schemas.openxmlformats.org/drawingml/2006/table">
            <a:tbl>
              <a:tblPr/>
              <a:tblGrid>
                <a:gridCol w="3603250"/>
                <a:gridCol w="1428760"/>
                <a:gridCol w="1357322"/>
                <a:gridCol w="1357322"/>
              </a:tblGrid>
              <a:tr h="34084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Исполнение на 1 октября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Темп роста к уровню 2021 г., %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2021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2022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4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РАСХОДЫ всего, 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930 910,4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677 272,1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72,8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575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Расходы социальной направленности,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709 229,9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508 640,9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71,7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4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Образование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630 726,1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446 128,5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70,7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Культура и кинематография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58 232,6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50 088,6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86,0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Социальная политика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15 109,5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7 188,4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Физическая культура и спорт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5 161,7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5 235,4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101,4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568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82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экономика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54 615,1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25 330,6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08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Общегосударственные расходы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104 731,6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100 385,5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Жилищно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– коммунальное хозяйство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52 702,9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32 915,5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62,5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235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оборона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1 194,4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953,6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79,8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4 191,0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4 116,2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98,2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Обслуживание муниципального долга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4 245,5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4 900,8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44" y="11663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Расходы бюджета МО «Муниципальный округ Кизнерский район Удмуртской Республики» на 1 октября 2021 и 2022 г.г.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32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="" xmlns:p14="http://schemas.microsoft.com/office/powerpoint/2010/main" val="1400013176"/>
              </p:ext>
            </p:extLst>
          </p:nvPr>
        </p:nvGraphicFramePr>
        <p:xfrm>
          <a:off x="1643042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60350"/>
            <a:ext cx="8763000" cy="981075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Структура  расходов  бюджета муниципального образования «муниципальный округ Кизнерский район Удмуртской Республики» </a:t>
            </a:r>
            <a:br>
              <a:rPr lang="ru-RU" sz="1800" b="1" i="1" dirty="0" smtClean="0"/>
            </a:br>
            <a:r>
              <a:rPr lang="ru-RU" sz="1800" b="1" i="1" dirty="0" smtClean="0"/>
              <a:t>на  1 октября  2022 года</a:t>
            </a:r>
          </a:p>
        </p:txBody>
      </p:sp>
      <p:sp>
        <p:nvSpPr>
          <p:cNvPr id="256005" name="Text Box 5"/>
          <p:cNvSpPr>
            <a:spLocks noChangeArrowheads="1"/>
          </p:cNvSpPr>
          <p:nvPr/>
        </p:nvSpPr>
        <p:spPr bwMode="auto">
          <a:xfrm>
            <a:off x="1835150" y="2412374"/>
            <a:ext cx="2520826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 smtClean="0"/>
              <a:t> Физ.культура </a:t>
            </a:r>
            <a:r>
              <a:rPr kumimoji="0" lang="ru-RU" sz="1600" b="1" dirty="0"/>
              <a:t>и спорт</a:t>
            </a:r>
            <a:endParaRPr kumimoji="0" lang="ru-RU" sz="1600" dirty="0"/>
          </a:p>
        </p:txBody>
      </p:sp>
      <p:sp>
        <p:nvSpPr>
          <p:cNvPr id="256006" name="Text Box 5"/>
          <p:cNvSpPr>
            <a:spLocks noChangeArrowheads="1"/>
          </p:cNvSpPr>
          <p:nvPr/>
        </p:nvSpPr>
        <p:spPr bwMode="auto">
          <a:xfrm>
            <a:off x="1835150" y="2781300"/>
            <a:ext cx="2357438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 algn="ctr">
            <a:solidFill>
              <a:srgbClr val="CCFF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/>
              <a:t>Социальная политика</a:t>
            </a:r>
            <a:endParaRPr kumimoji="0" lang="ru-RU" sz="1600"/>
          </a:p>
        </p:txBody>
      </p:sp>
      <p:sp>
        <p:nvSpPr>
          <p:cNvPr id="256007" name="Text Box 5"/>
          <p:cNvSpPr>
            <a:spLocks noChangeArrowheads="1"/>
          </p:cNvSpPr>
          <p:nvPr/>
        </p:nvSpPr>
        <p:spPr bwMode="auto">
          <a:xfrm>
            <a:off x="1835150" y="1628775"/>
            <a:ext cx="1998663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D7DFF"/>
              </a:gs>
              <a:gs pos="50000">
                <a:srgbClr val="FFFFFF"/>
              </a:gs>
              <a:gs pos="100000">
                <a:srgbClr val="7D7DFF"/>
              </a:gs>
            </a:gsLst>
            <a:lin ang="5400000" scaled="1"/>
          </a:gradFill>
          <a:ln w="38100" algn="ctr">
            <a:solidFill>
              <a:srgbClr val="7D7D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/>
              <a:t>Образование</a:t>
            </a:r>
            <a:endParaRPr kumimoji="0" lang="ru-RU" sz="1600" dirty="0"/>
          </a:p>
        </p:txBody>
      </p:sp>
      <p:sp>
        <p:nvSpPr>
          <p:cNvPr id="256008" name="Text Box 5"/>
          <p:cNvSpPr>
            <a:spLocks noChangeArrowheads="1"/>
          </p:cNvSpPr>
          <p:nvPr/>
        </p:nvSpPr>
        <p:spPr bwMode="auto">
          <a:xfrm>
            <a:off x="1835150" y="1989138"/>
            <a:ext cx="302418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50000">
                <a:srgbClr val="FFFFFF"/>
              </a:gs>
              <a:gs pos="100000">
                <a:srgbClr val="990033"/>
              </a:gs>
            </a:gsLst>
            <a:lin ang="5400000" scaled="1"/>
          </a:gradFill>
          <a:ln w="38100" algn="ctr">
            <a:solidFill>
              <a:srgbClr val="990033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/>
              <a:t>Культура, кинематография </a:t>
            </a:r>
            <a:endParaRPr kumimoji="0" lang="ru-RU" sz="1600" dirty="0"/>
          </a:p>
        </p:txBody>
      </p:sp>
      <p:sp>
        <p:nvSpPr>
          <p:cNvPr id="256009" name="AutoShape 64"/>
          <p:cNvSpPr>
            <a:spLocks/>
          </p:cNvSpPr>
          <p:nvPr/>
        </p:nvSpPr>
        <p:spPr bwMode="auto">
          <a:xfrm rot="10800000">
            <a:off x="6072198" y="1643050"/>
            <a:ext cx="287338" cy="1443034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/>
          </a:p>
        </p:txBody>
      </p:sp>
      <p:sp>
        <p:nvSpPr>
          <p:cNvPr id="98315" name="Text Box 5"/>
          <p:cNvSpPr>
            <a:spLocks noChangeArrowheads="1"/>
          </p:cNvSpPr>
          <p:nvPr/>
        </p:nvSpPr>
        <p:spPr bwMode="auto">
          <a:xfrm>
            <a:off x="1908175" y="5445125"/>
            <a:ext cx="3590925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D7D">
                  <a:alpha val="63000"/>
                </a:srgbClr>
              </a:gs>
              <a:gs pos="50000">
                <a:srgbClr val="FFFFFF"/>
              </a:gs>
              <a:gs pos="100000">
                <a:srgbClr val="FF7D7D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FF8989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/>
              <a:t>Общегосударственные вопросы</a:t>
            </a:r>
            <a:endParaRPr kumimoji="0" lang="ru-RU" sz="1600" dirty="0"/>
          </a:p>
        </p:txBody>
      </p:sp>
      <p:sp>
        <p:nvSpPr>
          <p:cNvPr id="98316" name="Text Box 5"/>
          <p:cNvSpPr>
            <a:spLocks noChangeArrowheads="1"/>
          </p:cNvSpPr>
          <p:nvPr/>
        </p:nvSpPr>
        <p:spPr bwMode="auto">
          <a:xfrm>
            <a:off x="1908175" y="5805488"/>
            <a:ext cx="280193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B1F4">
                  <a:alpha val="63000"/>
                </a:srgbClr>
              </a:gs>
              <a:gs pos="50000">
                <a:srgbClr val="FFFFFF"/>
              </a:gs>
              <a:gs pos="100000">
                <a:srgbClr val="A4B1F4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A5AEED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/>
              <a:t>Национальная экономика</a:t>
            </a:r>
          </a:p>
        </p:txBody>
      </p:sp>
      <p:sp>
        <p:nvSpPr>
          <p:cNvPr id="256016" name="Rectangle 10"/>
          <p:cNvSpPr>
            <a:spLocks noChangeArrowheads="1"/>
          </p:cNvSpPr>
          <p:nvPr/>
        </p:nvSpPr>
        <p:spPr bwMode="auto">
          <a:xfrm>
            <a:off x="3995738" y="1484313"/>
            <a:ext cx="9366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65,9 %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7" name="Rectangle 10"/>
          <p:cNvSpPr>
            <a:spLocks noChangeArrowheads="1"/>
          </p:cNvSpPr>
          <p:nvPr/>
        </p:nvSpPr>
        <p:spPr bwMode="auto">
          <a:xfrm>
            <a:off x="5000628" y="3143248"/>
            <a:ext cx="1299564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8" name="Rectangle 10"/>
          <p:cNvSpPr>
            <a:spLocks noChangeArrowheads="1"/>
          </p:cNvSpPr>
          <p:nvPr/>
        </p:nvSpPr>
        <p:spPr bwMode="auto">
          <a:xfrm>
            <a:off x="4499992" y="1989138"/>
            <a:ext cx="17158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7,4 %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9" name="Rectangle 10"/>
          <p:cNvSpPr>
            <a:spLocks noChangeArrowheads="1"/>
          </p:cNvSpPr>
          <p:nvPr/>
        </p:nvSpPr>
        <p:spPr bwMode="auto">
          <a:xfrm>
            <a:off x="4429124" y="2357430"/>
            <a:ext cx="79216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0,8 %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0" name="Rectangle 10"/>
          <p:cNvSpPr>
            <a:spLocks noChangeArrowheads="1"/>
          </p:cNvSpPr>
          <p:nvPr/>
        </p:nvSpPr>
        <p:spPr bwMode="auto">
          <a:xfrm>
            <a:off x="4284663" y="2781300"/>
            <a:ext cx="8651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1,1%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1" name="Rectangle 10"/>
          <p:cNvSpPr>
            <a:spLocks noChangeArrowheads="1"/>
          </p:cNvSpPr>
          <p:nvPr/>
        </p:nvSpPr>
        <p:spPr bwMode="auto">
          <a:xfrm>
            <a:off x="5508625" y="5445125"/>
            <a:ext cx="86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14,8%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2" name="Rectangle 10"/>
          <p:cNvSpPr>
            <a:spLocks noChangeArrowheads="1"/>
          </p:cNvSpPr>
          <p:nvPr/>
        </p:nvSpPr>
        <p:spPr bwMode="auto">
          <a:xfrm>
            <a:off x="4716463" y="5805488"/>
            <a:ext cx="10080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3,7%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3" name="Text Box 14"/>
          <p:cNvSpPr txBox="1">
            <a:spLocks noChangeArrowheads="1"/>
          </p:cNvSpPr>
          <p:nvPr/>
        </p:nvSpPr>
        <p:spPr bwMode="auto">
          <a:xfrm>
            <a:off x="6572264" y="1785926"/>
            <a:ext cx="2303463" cy="852808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rgbClr val="FFFFFF"/>
              </a:gs>
              <a:gs pos="100000">
                <a:srgbClr val="FF7C80"/>
              </a:gs>
            </a:gsLst>
            <a:lin ang="5400000" scaled="1"/>
          </a:gradFill>
          <a:ln w="38100" algn="ctr">
            <a:solidFill>
              <a:srgbClr val="FF99CC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b="1" dirty="0"/>
              <a:t>Расходы социальной направленности </a:t>
            </a:r>
            <a:endParaRPr kumimoji="0" lang="ru-RU" b="1" dirty="0" smtClean="0"/>
          </a:p>
          <a:p>
            <a:pPr algn="ctr" defTabSz="912813" font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75,1 %</a:t>
            </a:r>
            <a:endParaRPr kumimoji="0"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AutoShape 69"/>
          <p:cNvSpPr>
            <a:spLocks/>
          </p:cNvSpPr>
          <p:nvPr/>
        </p:nvSpPr>
        <p:spPr bwMode="auto">
          <a:xfrm>
            <a:off x="1476375" y="1557338"/>
            <a:ext cx="215900" cy="4968875"/>
          </a:xfrm>
          <a:prstGeom prst="leftBrace">
            <a:avLst>
              <a:gd name="adj1" fmla="val 12323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56025" name="Text Box 33"/>
          <p:cNvSpPr txBox="1">
            <a:spLocks noChangeArrowheads="1"/>
          </p:cNvSpPr>
          <p:nvPr/>
        </p:nvSpPr>
        <p:spPr bwMode="auto">
          <a:xfrm>
            <a:off x="179512" y="3860800"/>
            <a:ext cx="13390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677 272,1</a:t>
            </a:r>
          </a:p>
          <a:p>
            <a:r>
              <a:rPr lang="ru-RU" b="1" dirty="0" smtClean="0">
                <a:solidFill>
                  <a:srgbClr val="000099"/>
                </a:solidFill>
              </a:rPr>
              <a:t>тыс</a:t>
            </a:r>
            <a:r>
              <a:rPr lang="ru-RU" b="1" dirty="0">
                <a:solidFill>
                  <a:srgbClr val="000099"/>
                </a:solidFill>
              </a:rPr>
              <a:t>. руб</a:t>
            </a:r>
            <a:r>
              <a:rPr lang="ru-RU" sz="2000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256026" name="Text Box 34"/>
          <p:cNvSpPr txBox="1">
            <a:spLocks noChangeArrowheads="1"/>
          </p:cNvSpPr>
          <p:nvPr/>
        </p:nvSpPr>
        <p:spPr bwMode="auto">
          <a:xfrm>
            <a:off x="179512" y="328453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</a:rPr>
              <a:t>ВСЕГО:</a:t>
            </a:r>
          </a:p>
        </p:txBody>
      </p:sp>
      <p:sp>
        <p:nvSpPr>
          <p:cNvPr id="98343" name="Text Box 5"/>
          <p:cNvSpPr>
            <a:spLocks noChangeArrowheads="1"/>
          </p:cNvSpPr>
          <p:nvPr/>
        </p:nvSpPr>
        <p:spPr bwMode="auto">
          <a:xfrm>
            <a:off x="1908175" y="6165850"/>
            <a:ext cx="2951163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accent1">
                  <a:alpha val="63000"/>
                </a:schemeClr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 smtClean="0"/>
              <a:t>Прочие расходы</a:t>
            </a:r>
            <a:endParaRPr kumimoji="0" lang="ru-RU" sz="1600" b="1" dirty="0"/>
          </a:p>
        </p:txBody>
      </p:sp>
      <p:sp>
        <p:nvSpPr>
          <p:cNvPr id="256030" name="Rectangle 10"/>
          <p:cNvSpPr>
            <a:spLocks noChangeArrowheads="1"/>
          </p:cNvSpPr>
          <p:nvPr/>
        </p:nvSpPr>
        <p:spPr bwMode="auto">
          <a:xfrm>
            <a:off x="5003800" y="6165850"/>
            <a:ext cx="9366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6,3%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4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500306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3600" b="1" i="1" dirty="0" smtClean="0"/>
              <a:t>Доходы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2500306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492896"/>
            <a:ext cx="2095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r>
              <a:rPr lang="ru-RU" sz="3600" b="1" i="1" dirty="0" smtClean="0"/>
              <a:t>Расходы</a:t>
            </a:r>
            <a:endParaRPr lang="ru-RU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357430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2814027"/>
            <a:ext cx="23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Профицит (+)</a:t>
            </a:r>
          </a:p>
          <a:p>
            <a:r>
              <a:rPr lang="ru-RU" sz="2400" b="1" i="1" dirty="0" smtClean="0"/>
              <a:t>Дефицит (-)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857224" y="4357694"/>
            <a:ext cx="221457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692 508,5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3476271" y="4310237"/>
            <a:ext cx="2238736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677 272,1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4286256"/>
            <a:ext cx="257176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+15 236,4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551582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Основные параметры консолидированного бюджета на 1 октября 2022 года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36012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5738</TotalTime>
  <Words>476</Words>
  <Application>Microsoft Office PowerPoint</Application>
  <PresentationFormat>Экран (4:3)</PresentationFormat>
  <Paragraphs>191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Структура доходов бюджета  муниципального образования «Муниципальный округ Кизнерский район Удмуртской Республики»   на  1 октября 2022 года</vt:lpstr>
      <vt:lpstr>Слайд 3</vt:lpstr>
      <vt:lpstr>Структура налоговых и неналоговых доходов  бюджета МО «Муниципальный округ Кизнерский район Удмуртской Республики» на 1 октября 2022  года</vt:lpstr>
      <vt:lpstr>Слайд 5</vt:lpstr>
      <vt:lpstr>Структура  расходов  бюджета муниципального образования «муниципальный округ Кизнерский район Удмуртской Республики»  на  1 октября  2022 года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Ющенко</dc:creator>
  <cp:lastModifiedBy>Пользователь Windows</cp:lastModifiedBy>
  <cp:revision>275</cp:revision>
  <cp:lastPrinted>2020-07-07T08:59:23Z</cp:lastPrinted>
  <dcterms:created xsi:type="dcterms:W3CDTF">2016-04-06T04:58:19Z</dcterms:created>
  <dcterms:modified xsi:type="dcterms:W3CDTF">2023-01-19T11:02:38Z</dcterms:modified>
</cp:coreProperties>
</file>